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Amatic SC"/>
      <p:regular r:id="rId26"/>
      <p:bold r:id="rId27"/>
    </p:embeddedFont>
    <p:embeddedFont>
      <p:font typeface="Source Code Pr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maticSC-regular.fntdata"/><Relationship Id="rId25" Type="http://schemas.openxmlformats.org/officeDocument/2006/relationships/slide" Target="slides/slide21.xml"/><Relationship Id="rId28" Type="http://schemas.openxmlformats.org/officeDocument/2006/relationships/font" Target="fonts/SourceCodePro-regular.fntdata"/><Relationship Id="rId27" Type="http://schemas.openxmlformats.org/officeDocument/2006/relationships/font" Target="fonts/AmaticSC-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SourceCodePr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SourceCodePro-boldItalic.fntdata"/><Relationship Id="rId30" Type="http://schemas.openxmlformats.org/officeDocument/2006/relationships/font" Target="fonts/SourceCodePr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igle.net/stat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Fluhrer,_Mantin_and_Shamir_attack" TargetMode="External"/><Relationship Id="rId3" Type="http://schemas.openxmlformats.org/officeDocument/2006/relationships/hyperlink" Target="https://link.springer.com/content/pdf/10.1007/3-540-45537-X_1.pdf"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0b49c167d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0b49c167d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0b49c167d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0b49c167d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0a7a187c0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0a7a187c0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0a7a187c0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0a7a187c0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Key = </a:t>
            </a:r>
            <a:r>
              <a:rPr lang="en" sz="1000">
                <a:solidFill>
                  <a:schemeClr val="dk1"/>
                </a:solidFill>
              </a:rPr>
              <a:t>4341434343 (CACC)</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0a7a187c0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0a7a187c0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0a7a187c0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0a7a187c0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Giovanni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0a7a187c0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0a7a187c0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0a7a187c0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0a7a187c0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095b6a635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095b6a635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pictures or something from demo - Giovanni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0b3cc2c8d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0b3cc2c8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0a7a187c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0a7a187c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0bdcb736d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0bdcb736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0a7b544ceb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0a7b544ce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0a7b544ce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0a7b544ce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095b6a635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095b6a635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https://wigle.net/stats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Emil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095b6a635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095b6a635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0a7b544ce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0a7b544ce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0b3506527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0b3506527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095b6a635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095b6a635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https://en.wikipedia.org/wiki/Fluhrer,_Mantin_and_Shamir_attack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Anass</a:t>
            </a:r>
            <a:endParaRPr/>
          </a:p>
          <a:p>
            <a:pPr indent="0" lvl="0" marL="0" rtl="0" algn="l">
              <a:spcBef>
                <a:spcPts val="0"/>
              </a:spcBef>
              <a:spcAft>
                <a:spcPts val="0"/>
              </a:spcAft>
              <a:buNone/>
            </a:pPr>
            <a:r>
              <a:rPr lang="en" u="sng">
                <a:solidFill>
                  <a:schemeClr val="hlink"/>
                </a:solidFill>
                <a:hlinkClick r:id="rId3"/>
              </a:rPr>
              <a:t>https://link.springer.com/content/pdf/10.1007/3-540-45537-X_1.pdf</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0b3506527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0b3506527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9.png"/><Relationship Id="rId8"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en.wikipedia.org/wiki/Modulo_operation" TargetMode="External"/><Relationship Id="rId4" Type="http://schemas.openxmlformats.org/officeDocument/2006/relationships/hyperlink" Target="https://en.wikipedia.org/wiki/Modulo_operation" TargetMode="External"/><Relationship Id="rId5" Type="http://schemas.openxmlformats.org/officeDocument/2006/relationships/hyperlink" Target="https://en.wikipedia.org/wiki/Swap_(computer_scienc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WEP40-Cracking</a:t>
            </a:r>
            <a:endParaRPr/>
          </a:p>
        </p:txBody>
      </p:sp>
      <p:sp>
        <p:nvSpPr>
          <p:cNvPr id="57" name="Google Shape;57;p13"/>
          <p:cNvSpPr txBox="1"/>
          <p:nvPr>
            <p:ph idx="1" type="subTitle"/>
          </p:nvPr>
        </p:nvSpPr>
        <p:spPr>
          <a:xfrm>
            <a:off x="311700" y="3453325"/>
            <a:ext cx="8520600" cy="1495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Christoforos Seas</a:t>
            </a:r>
            <a:endParaRPr/>
          </a:p>
          <a:p>
            <a:pPr indent="0" lvl="0" marL="0" rtl="0" algn="ctr">
              <a:spcBef>
                <a:spcPts val="0"/>
              </a:spcBef>
              <a:spcAft>
                <a:spcPts val="0"/>
              </a:spcAft>
              <a:buNone/>
            </a:pPr>
            <a:r>
              <a:rPr lang="en"/>
              <a:t>Emil Sjölander</a:t>
            </a:r>
            <a:endParaRPr/>
          </a:p>
          <a:p>
            <a:pPr indent="0" lvl="0" marL="0" rtl="0" algn="ctr">
              <a:spcBef>
                <a:spcPts val="0"/>
              </a:spcBef>
              <a:spcAft>
                <a:spcPts val="0"/>
              </a:spcAft>
              <a:buNone/>
            </a:pPr>
            <a:r>
              <a:rPr lang="en"/>
              <a:t>Anass Inani</a:t>
            </a:r>
            <a:endParaRPr/>
          </a:p>
          <a:p>
            <a:pPr indent="0" lvl="0" marL="0" rtl="0" algn="ctr">
              <a:spcBef>
                <a:spcPts val="0"/>
              </a:spcBef>
              <a:spcAft>
                <a:spcPts val="0"/>
              </a:spcAft>
              <a:buNone/>
            </a:pPr>
            <a:r>
              <a:rPr lang="en"/>
              <a:t>Giovanni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idx="1" type="body"/>
          </p:nvPr>
        </p:nvSpPr>
        <p:spPr>
          <a:xfrm>
            <a:off x="242050" y="299850"/>
            <a:ext cx="8520600" cy="460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-&gt; Process of the attack</a:t>
            </a:r>
            <a:endParaRPr sz="1200"/>
          </a:p>
          <a:p>
            <a:pPr indent="0" lvl="0" marL="0" rtl="0" algn="l">
              <a:spcBef>
                <a:spcPts val="1200"/>
              </a:spcBef>
              <a:spcAft>
                <a:spcPts val="0"/>
              </a:spcAft>
              <a:buNone/>
            </a:pPr>
            <a:r>
              <a:rPr lang="en" sz="1100"/>
              <a:t>Collect Weak IV Packets:</a:t>
            </a:r>
            <a:endParaRPr sz="1100"/>
          </a:p>
          <a:p>
            <a:pPr indent="-298450" lvl="0" marL="457200" rtl="0" algn="l">
              <a:spcBef>
                <a:spcPts val="1200"/>
              </a:spcBef>
              <a:spcAft>
                <a:spcPts val="0"/>
              </a:spcAft>
              <a:buClr>
                <a:schemeClr val="dk2"/>
              </a:buClr>
              <a:buSzPts val="1100"/>
              <a:buFont typeface="Arial"/>
              <a:buChar char="●"/>
            </a:pPr>
            <a:r>
              <a:rPr lang="en" sz="1100"/>
              <a:t>Focus on packets with weak IV patterns like (n + 3, 255, x) where n is the key byte index.</a:t>
            </a:r>
            <a:endParaRPr sz="1100"/>
          </a:p>
          <a:p>
            <a:pPr indent="0" lvl="0" marL="0" rtl="0" algn="l">
              <a:spcBef>
                <a:spcPts val="1200"/>
              </a:spcBef>
              <a:spcAft>
                <a:spcPts val="0"/>
              </a:spcAft>
              <a:buNone/>
            </a:pPr>
            <a:r>
              <a:rPr lang="en" sz="1100"/>
              <a:t>Leverage Known Plaintext:</a:t>
            </a:r>
            <a:endParaRPr sz="1100"/>
          </a:p>
          <a:p>
            <a:pPr indent="-298450" lvl="0" marL="457200" rtl="0" algn="l">
              <a:spcBef>
                <a:spcPts val="1200"/>
              </a:spcBef>
              <a:spcAft>
                <a:spcPts val="0"/>
              </a:spcAft>
              <a:buClr>
                <a:schemeClr val="dk2"/>
              </a:buClr>
              <a:buSzPts val="1100"/>
              <a:buFont typeface="Arial"/>
              <a:buChar char="●"/>
            </a:pPr>
            <a:r>
              <a:rPr lang="en" sz="1100"/>
              <a:t>Use the known first byte of the plaintext (usually 0xAA from the SNAP header) to deduce the first keystream byte.</a:t>
            </a:r>
            <a:endParaRPr sz="1100"/>
          </a:p>
          <a:p>
            <a:pPr indent="0" lvl="0" marL="0" rtl="0" algn="l">
              <a:spcBef>
                <a:spcPts val="1200"/>
              </a:spcBef>
              <a:spcAft>
                <a:spcPts val="0"/>
              </a:spcAft>
              <a:buNone/>
            </a:pPr>
            <a:r>
              <a:rPr lang="en" sz="1100"/>
              <a:t>Recover Key Bytes:</a:t>
            </a:r>
            <a:endParaRPr sz="1100"/>
          </a:p>
          <a:p>
            <a:pPr indent="-298450" lvl="0" marL="457200" rtl="0" algn="l">
              <a:spcBef>
                <a:spcPts val="1200"/>
              </a:spcBef>
              <a:spcAft>
                <a:spcPts val="0"/>
              </a:spcAft>
              <a:buClr>
                <a:schemeClr val="dk2"/>
              </a:buClr>
              <a:buSzPts val="1100"/>
              <a:buFont typeface="Arial"/>
              <a:buChar char="●"/>
            </a:pPr>
            <a:r>
              <a:rPr lang="en" sz="1100"/>
              <a:t>For each weak IV, perform the Key Scheduling Algorithm (KSA) up to the (n + 3)th iteration.</a:t>
            </a:r>
            <a:endParaRPr sz="1100"/>
          </a:p>
          <a:p>
            <a:pPr indent="-298450" lvl="0" marL="457200" rtl="0" algn="l">
              <a:spcBef>
                <a:spcPts val="0"/>
              </a:spcBef>
              <a:spcAft>
                <a:spcPts val="0"/>
              </a:spcAft>
              <a:buClr>
                <a:schemeClr val="dk2"/>
              </a:buClr>
              <a:buSzPts val="1100"/>
              <a:buFont typeface="Arial"/>
              <a:buChar char="●"/>
            </a:pPr>
            <a:r>
              <a:rPr lang="en" sz="1100"/>
              <a:t>Use the formula: K[n] = (O - j - S[i]) mod 256 to deduce the next key byte, where O is the known keystream byte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are these IVs considered vulnerable?</a:t>
            </a:r>
            <a:endParaRPr/>
          </a:p>
        </p:txBody>
      </p:sp>
      <p:sp>
        <p:nvSpPr>
          <p:cNvPr id="123" name="Google Shape;123;p2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t/>
            </a:r>
            <a:endParaRPr b="1" sz="1300">
              <a:solidFill>
                <a:srgbClr val="000000"/>
              </a:solidFill>
              <a:latin typeface="Arial"/>
              <a:ea typeface="Arial"/>
              <a:cs typeface="Arial"/>
              <a:sym typeface="Arial"/>
            </a:endParaRPr>
          </a:p>
          <a:p>
            <a:pPr indent="-298450" lvl="0" marL="457200" rtl="0" algn="l">
              <a:spcBef>
                <a:spcPts val="1200"/>
              </a:spcBef>
              <a:spcAft>
                <a:spcPts val="0"/>
              </a:spcAft>
              <a:buClr>
                <a:schemeClr val="dk2"/>
              </a:buClr>
              <a:buSzPts val="1100"/>
              <a:buFont typeface="Arial"/>
              <a:buChar char="●"/>
            </a:pPr>
            <a:r>
              <a:rPr b="1" lang="en" sz="1100"/>
              <a:t>(v, 257-v, 255)</a:t>
            </a:r>
            <a:r>
              <a:rPr lang="en" sz="1100"/>
              <a:t>: The first two bytes of the IV are constructed so that their sum is always </a:t>
            </a:r>
            <a:r>
              <a:rPr b="1" lang="en" sz="1100"/>
              <a:t>257</a:t>
            </a:r>
            <a:r>
              <a:rPr lang="en" sz="1100"/>
              <a:t>, which forces specific swapping patterns in the KSA. The fixed third byte </a:t>
            </a:r>
            <a:r>
              <a:rPr b="1" lang="en" sz="1100"/>
              <a:t>255</a:t>
            </a:r>
            <a:r>
              <a:rPr lang="en" sz="1100"/>
              <a:t> further increases the predictability in the RC4 state array, leading to keystream biases that expose key bytes.</a:t>
            </a:r>
            <a:endParaRPr sz="1100"/>
          </a:p>
          <a:p>
            <a:pPr indent="0" lvl="0" marL="457200" rtl="0" algn="l">
              <a:spcBef>
                <a:spcPts val="1200"/>
              </a:spcBef>
              <a:spcAft>
                <a:spcPts val="0"/>
              </a:spcAft>
              <a:buNone/>
            </a:pPr>
            <a:r>
              <a:t/>
            </a:r>
            <a:endParaRPr sz="1100"/>
          </a:p>
          <a:p>
            <a:pPr indent="-298450" lvl="0" marL="457200" rtl="0" algn="l">
              <a:spcBef>
                <a:spcPts val="1200"/>
              </a:spcBef>
              <a:spcAft>
                <a:spcPts val="0"/>
              </a:spcAft>
              <a:buClr>
                <a:schemeClr val="dk2"/>
              </a:buClr>
              <a:buSzPts val="1100"/>
              <a:buFont typeface="Arial"/>
              <a:buChar char="●"/>
            </a:pPr>
            <a:r>
              <a:rPr b="1" lang="en" sz="1100"/>
              <a:t>(n + 3, 255, x)</a:t>
            </a:r>
            <a:r>
              <a:rPr lang="en" sz="1100"/>
              <a:t>: The first byte, </a:t>
            </a:r>
            <a:r>
              <a:rPr b="1" lang="en" sz="1100"/>
              <a:t>n + 3</a:t>
            </a:r>
            <a:r>
              <a:rPr lang="en" sz="1100"/>
              <a:t>, positions the key byte early in the KSA, causing predictable changes in the state array. The second fixed byte </a:t>
            </a:r>
            <a:r>
              <a:rPr b="1" lang="en" sz="1100"/>
              <a:t>255</a:t>
            </a:r>
            <a:r>
              <a:rPr lang="en" sz="1100"/>
              <a:t> creates consistent swapping patterns in the KSA, making the keystream biased and more prone to revealing key bytes.</a:t>
            </a:r>
            <a:endParaRPr sz="1100"/>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a:t>
            </a:r>
            <a:endParaRPr/>
          </a:p>
        </p:txBody>
      </p:sp>
      <p:sp>
        <p:nvSpPr>
          <p:cNvPr id="129" name="Google Shape;129;p24"/>
          <p:cNvSpPr txBox="1"/>
          <p:nvPr>
            <p:ph idx="1" type="body"/>
          </p:nvPr>
        </p:nvSpPr>
        <p:spPr>
          <a:xfrm>
            <a:off x="311700" y="1228675"/>
            <a:ext cx="8520600" cy="378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Firstly, we wanted to test fms attack, so we created a python program to generate packets u</a:t>
            </a:r>
            <a:r>
              <a:rPr lang="en"/>
              <a:t>sing a given key with maximum size 5 bytes.</a:t>
            </a:r>
            <a:r>
              <a:rPr lang="en"/>
              <a:t> These packets have weak IVs and the first byte of the payload (which the plaintext is 0xAA, the SNAP Header). It generates all possible packets with both forms.</a:t>
            </a:r>
            <a:endParaRPr/>
          </a:p>
          <a:p>
            <a:pPr indent="0" lvl="0" marL="0" rtl="0" algn="l">
              <a:spcBef>
                <a:spcPts val="1200"/>
              </a:spcBef>
              <a:spcAft>
                <a:spcPts val="0"/>
              </a:spcAft>
              <a:buNone/>
            </a:pPr>
            <a:r>
              <a:rPr lang="en"/>
              <a:t>First form:</a:t>
            </a:r>
            <a:endParaRPr/>
          </a:p>
          <a:p>
            <a:pPr indent="0" lvl="0" marL="0" rtl="0" algn="l">
              <a:spcBef>
                <a:spcPts val="1200"/>
              </a:spcBef>
              <a:spcAft>
                <a:spcPts val="0"/>
              </a:spcAft>
              <a:buNone/>
            </a:pPr>
            <a:r>
              <a:rPr lang="en"/>
              <a:t>IVs of type (a+3, 255, x), a ranging from 0 to key length and x ranging from 0 to 255</a:t>
            </a:r>
            <a:endParaRPr/>
          </a:p>
          <a:p>
            <a:pPr indent="0" lvl="0" marL="0" rtl="0" algn="l">
              <a:spcBef>
                <a:spcPts val="1200"/>
              </a:spcBef>
              <a:spcAft>
                <a:spcPts val="1200"/>
              </a:spcAft>
              <a:buNone/>
            </a:pPr>
            <a:r>
              <a:rPr lang="en"/>
              <a:t>Second form: (v, 257-2, 255), v ranging from 2 to 255.</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5"/>
          <p:cNvPicPr preferRelativeResize="0"/>
          <p:nvPr/>
        </p:nvPicPr>
        <p:blipFill>
          <a:blip r:embed="rId3">
            <a:alphaModFix/>
          </a:blip>
          <a:stretch>
            <a:fillRect/>
          </a:stretch>
        </p:blipFill>
        <p:spPr>
          <a:xfrm>
            <a:off x="152400" y="152400"/>
            <a:ext cx="2743200" cy="4229100"/>
          </a:xfrm>
          <a:prstGeom prst="rect">
            <a:avLst/>
          </a:prstGeom>
          <a:noFill/>
          <a:ln>
            <a:noFill/>
          </a:ln>
        </p:spPr>
      </p:pic>
      <p:cxnSp>
        <p:nvCxnSpPr>
          <p:cNvPr id="135" name="Google Shape;135;p25"/>
          <p:cNvCxnSpPr/>
          <p:nvPr/>
        </p:nvCxnSpPr>
        <p:spPr>
          <a:xfrm flipH="1" rot="10800000">
            <a:off x="1797175" y="387200"/>
            <a:ext cx="3157500" cy="9900"/>
          </a:xfrm>
          <a:prstGeom prst="straightConnector1">
            <a:avLst/>
          </a:prstGeom>
          <a:noFill/>
          <a:ln cap="flat" cmpd="sng" w="9525">
            <a:solidFill>
              <a:schemeClr val="dk1"/>
            </a:solidFill>
            <a:prstDash val="solid"/>
            <a:round/>
            <a:headEnd len="med" w="med" type="none"/>
            <a:tailEnd len="med" w="med" type="triangle"/>
          </a:ln>
        </p:spPr>
      </p:cxnSp>
      <p:sp>
        <p:nvSpPr>
          <p:cNvPr id="136" name="Google Shape;136;p25"/>
          <p:cNvSpPr txBox="1"/>
          <p:nvPr/>
        </p:nvSpPr>
        <p:spPr>
          <a:xfrm>
            <a:off x="5093850" y="152400"/>
            <a:ext cx="3882300" cy="667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solidFill>
                <a:schemeClr val="dk2"/>
              </a:solidFill>
              <a:latin typeface="Source Code Pro"/>
              <a:ea typeface="Source Code Pro"/>
              <a:cs typeface="Source Code Pro"/>
              <a:sym typeface="Source Code Pro"/>
            </a:endParaRPr>
          </a:p>
        </p:txBody>
      </p:sp>
      <p:sp>
        <p:nvSpPr>
          <p:cNvPr id="137" name="Google Shape;137;p25"/>
          <p:cNvSpPr/>
          <p:nvPr/>
        </p:nvSpPr>
        <p:spPr>
          <a:xfrm>
            <a:off x="1469575" y="218450"/>
            <a:ext cx="327600" cy="347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38" name="Google Shape;138;p25"/>
          <p:cNvSpPr txBox="1"/>
          <p:nvPr/>
        </p:nvSpPr>
        <p:spPr>
          <a:xfrm>
            <a:off x="5093850" y="152400"/>
            <a:ext cx="3475200" cy="1515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chemeClr val="dk2"/>
                </a:solidFill>
                <a:latin typeface="Source Code Pro"/>
                <a:ea typeface="Source Code Pro"/>
                <a:cs typeface="Source Code Pro"/>
                <a:sym typeface="Source Code Pro"/>
              </a:rPr>
              <a:t>0xAA ^ first keystream byte</a:t>
            </a: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6"/>
          <p:cNvPicPr preferRelativeResize="0"/>
          <p:nvPr/>
        </p:nvPicPr>
        <p:blipFill>
          <a:blip r:embed="rId3">
            <a:alphaModFix/>
          </a:blip>
          <a:stretch>
            <a:fillRect/>
          </a:stretch>
        </p:blipFill>
        <p:spPr>
          <a:xfrm>
            <a:off x="949314" y="2266832"/>
            <a:ext cx="825467" cy="939399"/>
          </a:xfrm>
          <a:prstGeom prst="rect">
            <a:avLst/>
          </a:prstGeom>
          <a:noFill/>
          <a:ln>
            <a:noFill/>
          </a:ln>
        </p:spPr>
      </p:pic>
      <p:sp>
        <p:nvSpPr>
          <p:cNvPr id="144" name="Google Shape;144;p26"/>
          <p:cNvSpPr txBox="1"/>
          <p:nvPr/>
        </p:nvSpPr>
        <p:spPr>
          <a:xfrm>
            <a:off x="929525" y="1735227"/>
            <a:ext cx="785700" cy="592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chemeClr val="dk2"/>
                </a:solidFill>
                <a:latin typeface="Source Code Pro"/>
                <a:ea typeface="Source Code Pro"/>
                <a:cs typeface="Source Code Pro"/>
                <a:sym typeface="Source Code Pro"/>
              </a:rPr>
              <a:t>…</a:t>
            </a:r>
            <a:endParaRPr sz="1800">
              <a:solidFill>
                <a:schemeClr val="dk2"/>
              </a:solidFill>
              <a:latin typeface="Source Code Pro"/>
              <a:ea typeface="Source Code Pro"/>
              <a:cs typeface="Source Code Pro"/>
              <a:sym typeface="Source Code Pro"/>
            </a:endParaRPr>
          </a:p>
        </p:txBody>
      </p:sp>
      <p:pic>
        <p:nvPicPr>
          <p:cNvPr id="145" name="Google Shape;145;p26"/>
          <p:cNvPicPr preferRelativeResize="0"/>
          <p:nvPr/>
        </p:nvPicPr>
        <p:blipFill>
          <a:blip r:embed="rId4">
            <a:alphaModFix/>
          </a:blip>
          <a:stretch>
            <a:fillRect/>
          </a:stretch>
        </p:blipFill>
        <p:spPr>
          <a:xfrm>
            <a:off x="1859290" y="695050"/>
            <a:ext cx="825467" cy="994970"/>
          </a:xfrm>
          <a:prstGeom prst="rect">
            <a:avLst/>
          </a:prstGeom>
          <a:noFill/>
          <a:ln>
            <a:noFill/>
          </a:ln>
        </p:spPr>
      </p:pic>
      <p:pic>
        <p:nvPicPr>
          <p:cNvPr id="146" name="Google Shape;146;p26"/>
          <p:cNvPicPr preferRelativeResize="0"/>
          <p:nvPr/>
        </p:nvPicPr>
        <p:blipFill>
          <a:blip r:embed="rId5">
            <a:alphaModFix/>
          </a:blip>
          <a:stretch>
            <a:fillRect/>
          </a:stretch>
        </p:blipFill>
        <p:spPr>
          <a:xfrm>
            <a:off x="969104" y="695050"/>
            <a:ext cx="785895" cy="994980"/>
          </a:xfrm>
          <a:prstGeom prst="rect">
            <a:avLst/>
          </a:prstGeom>
          <a:noFill/>
          <a:ln>
            <a:noFill/>
          </a:ln>
        </p:spPr>
      </p:pic>
      <p:sp>
        <p:nvSpPr>
          <p:cNvPr id="147" name="Google Shape;147;p26"/>
          <p:cNvSpPr txBox="1"/>
          <p:nvPr/>
        </p:nvSpPr>
        <p:spPr>
          <a:xfrm>
            <a:off x="1879108" y="1735227"/>
            <a:ext cx="785700" cy="592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chemeClr val="dk2"/>
                </a:solidFill>
                <a:latin typeface="Source Code Pro"/>
                <a:ea typeface="Source Code Pro"/>
                <a:cs typeface="Source Code Pro"/>
                <a:sym typeface="Source Code Pro"/>
              </a:rPr>
              <a:t>…</a:t>
            </a:r>
            <a:endParaRPr sz="1800">
              <a:solidFill>
                <a:schemeClr val="dk2"/>
              </a:solidFill>
              <a:latin typeface="Source Code Pro"/>
              <a:ea typeface="Source Code Pro"/>
              <a:cs typeface="Source Code Pro"/>
              <a:sym typeface="Source Code Pro"/>
            </a:endParaRPr>
          </a:p>
        </p:txBody>
      </p:sp>
      <p:pic>
        <p:nvPicPr>
          <p:cNvPr id="148" name="Google Shape;148;p26"/>
          <p:cNvPicPr preferRelativeResize="0"/>
          <p:nvPr/>
        </p:nvPicPr>
        <p:blipFill>
          <a:blip r:embed="rId6">
            <a:alphaModFix/>
          </a:blip>
          <a:stretch>
            <a:fillRect/>
          </a:stretch>
        </p:blipFill>
        <p:spPr>
          <a:xfrm>
            <a:off x="1873763" y="3949825"/>
            <a:ext cx="882123" cy="994975"/>
          </a:xfrm>
          <a:prstGeom prst="rect">
            <a:avLst/>
          </a:prstGeom>
          <a:noFill/>
          <a:ln>
            <a:noFill/>
          </a:ln>
        </p:spPr>
      </p:pic>
      <p:sp>
        <p:nvSpPr>
          <p:cNvPr id="149" name="Google Shape;149;p26"/>
          <p:cNvSpPr txBox="1"/>
          <p:nvPr/>
        </p:nvSpPr>
        <p:spPr>
          <a:xfrm>
            <a:off x="1879108" y="3206230"/>
            <a:ext cx="785700" cy="592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chemeClr val="dk2"/>
                </a:solidFill>
                <a:latin typeface="Source Code Pro"/>
                <a:ea typeface="Source Code Pro"/>
                <a:cs typeface="Source Code Pro"/>
                <a:sym typeface="Source Code Pro"/>
              </a:rPr>
              <a:t>…</a:t>
            </a:r>
            <a:endParaRPr sz="1800">
              <a:solidFill>
                <a:schemeClr val="dk2"/>
              </a:solidFill>
              <a:latin typeface="Source Code Pro"/>
              <a:ea typeface="Source Code Pro"/>
              <a:cs typeface="Source Code Pro"/>
              <a:sym typeface="Source Code Pro"/>
            </a:endParaRPr>
          </a:p>
        </p:txBody>
      </p:sp>
      <p:pic>
        <p:nvPicPr>
          <p:cNvPr id="150" name="Google Shape;150;p26"/>
          <p:cNvPicPr preferRelativeResize="0"/>
          <p:nvPr/>
        </p:nvPicPr>
        <p:blipFill>
          <a:blip r:embed="rId7">
            <a:alphaModFix/>
          </a:blip>
          <a:stretch>
            <a:fillRect/>
          </a:stretch>
        </p:blipFill>
        <p:spPr>
          <a:xfrm>
            <a:off x="1902094" y="2279532"/>
            <a:ext cx="825467" cy="913996"/>
          </a:xfrm>
          <a:prstGeom prst="rect">
            <a:avLst/>
          </a:prstGeom>
          <a:noFill/>
          <a:ln>
            <a:noFill/>
          </a:ln>
        </p:spPr>
      </p:pic>
      <p:sp>
        <p:nvSpPr>
          <p:cNvPr id="151" name="Google Shape;151;p26"/>
          <p:cNvSpPr txBox="1"/>
          <p:nvPr>
            <p:ph type="title"/>
          </p:nvPr>
        </p:nvSpPr>
        <p:spPr>
          <a:xfrm>
            <a:off x="311700" y="44625"/>
            <a:ext cx="24441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First form:	</a:t>
            </a:r>
            <a:endParaRPr/>
          </a:p>
        </p:txBody>
      </p:sp>
      <p:sp>
        <p:nvSpPr>
          <p:cNvPr id="152" name="Google Shape;152;p26"/>
          <p:cNvSpPr txBox="1"/>
          <p:nvPr>
            <p:ph type="title"/>
          </p:nvPr>
        </p:nvSpPr>
        <p:spPr>
          <a:xfrm>
            <a:off x="4572000" y="44625"/>
            <a:ext cx="24441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second form:	</a:t>
            </a:r>
            <a:endParaRPr/>
          </a:p>
        </p:txBody>
      </p:sp>
      <p:pic>
        <p:nvPicPr>
          <p:cNvPr id="153" name="Google Shape;153;p26"/>
          <p:cNvPicPr preferRelativeResize="0"/>
          <p:nvPr/>
        </p:nvPicPr>
        <p:blipFill>
          <a:blip r:embed="rId8">
            <a:alphaModFix/>
          </a:blip>
          <a:stretch>
            <a:fillRect/>
          </a:stretch>
        </p:blipFill>
        <p:spPr>
          <a:xfrm>
            <a:off x="4692000" y="783550"/>
            <a:ext cx="1553675" cy="1668300"/>
          </a:xfrm>
          <a:prstGeom prst="rect">
            <a:avLst/>
          </a:prstGeom>
          <a:noFill/>
          <a:ln>
            <a:noFill/>
          </a:ln>
        </p:spPr>
      </p:pic>
      <p:sp>
        <p:nvSpPr>
          <p:cNvPr id="154" name="Google Shape;154;p26"/>
          <p:cNvSpPr txBox="1"/>
          <p:nvPr/>
        </p:nvSpPr>
        <p:spPr>
          <a:xfrm>
            <a:off x="4692008" y="2571752"/>
            <a:ext cx="785700" cy="592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chemeClr val="dk2"/>
                </a:solidFill>
                <a:latin typeface="Source Code Pro"/>
                <a:ea typeface="Source Code Pro"/>
                <a:cs typeface="Source Code Pro"/>
                <a:sym typeface="Source Code Pro"/>
              </a:rPr>
              <a:t>…</a:t>
            </a:r>
            <a:endParaRPr sz="1800">
              <a:solidFill>
                <a:schemeClr val="dk2"/>
              </a:solidFill>
              <a:latin typeface="Source Code Pro"/>
              <a:ea typeface="Source Code Pro"/>
              <a:cs typeface="Source Code Pro"/>
              <a:sym typeface="Source Code Pro"/>
            </a:endParaRPr>
          </a:p>
        </p:txBody>
      </p:sp>
      <p:pic>
        <p:nvPicPr>
          <p:cNvPr id="155" name="Google Shape;155;p26"/>
          <p:cNvPicPr preferRelativeResize="0"/>
          <p:nvPr/>
        </p:nvPicPr>
        <p:blipFill>
          <a:blip r:embed="rId9">
            <a:alphaModFix/>
          </a:blip>
          <a:stretch>
            <a:fillRect/>
          </a:stretch>
        </p:blipFill>
        <p:spPr>
          <a:xfrm>
            <a:off x="4692000" y="3283854"/>
            <a:ext cx="1553675" cy="1652321"/>
          </a:xfrm>
          <a:prstGeom prst="rect">
            <a:avLst/>
          </a:prstGeom>
          <a:noFill/>
          <a:ln>
            <a:noFill/>
          </a:ln>
        </p:spPr>
      </p:pic>
      <p:sp>
        <p:nvSpPr>
          <p:cNvPr id="156" name="Google Shape;156;p26"/>
          <p:cNvSpPr txBox="1"/>
          <p:nvPr/>
        </p:nvSpPr>
        <p:spPr>
          <a:xfrm>
            <a:off x="2734750" y="624850"/>
            <a:ext cx="1767300" cy="4311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000">
                <a:solidFill>
                  <a:schemeClr val="dk2"/>
                </a:solidFill>
                <a:latin typeface="Source Code Pro"/>
                <a:ea typeface="Source Code Pro"/>
                <a:cs typeface="Source Code Pro"/>
                <a:sym typeface="Source Code Pro"/>
              </a:rPr>
              <a:t>3, 255, 0, 0xAA ^ first keystream byte</a:t>
            </a:r>
            <a:endParaRPr sz="1000">
              <a:solidFill>
                <a:schemeClr val="dk2"/>
              </a:solidFill>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 sz="1000">
                <a:solidFill>
                  <a:schemeClr val="dk2"/>
                </a:solidFill>
                <a:latin typeface="Source Code Pro"/>
                <a:ea typeface="Source Code Pro"/>
                <a:cs typeface="Source Code Pro"/>
                <a:sym typeface="Source Code Pro"/>
              </a:rPr>
              <a:t>…</a:t>
            </a:r>
            <a:endParaRPr sz="1000">
              <a:solidFill>
                <a:schemeClr val="dk2"/>
              </a:solidFill>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 sz="1000">
                <a:solidFill>
                  <a:schemeClr val="dk2"/>
                </a:solidFill>
                <a:latin typeface="Source Code Pro"/>
                <a:ea typeface="Source Code Pro"/>
                <a:cs typeface="Source Code Pro"/>
                <a:sym typeface="Source Code Pro"/>
              </a:rPr>
              <a:t>3, 255, 255, 0xAA ^ first keystream byte</a:t>
            </a:r>
            <a:endParaRPr sz="1000">
              <a:solidFill>
                <a:schemeClr val="dk2"/>
              </a:solidFill>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 sz="1000">
                <a:solidFill>
                  <a:schemeClr val="dk2"/>
                </a:solidFill>
                <a:latin typeface="Source Code Pro"/>
                <a:ea typeface="Source Code Pro"/>
                <a:cs typeface="Source Code Pro"/>
                <a:sym typeface="Source Code Pro"/>
              </a:rPr>
              <a:t>…</a:t>
            </a:r>
            <a:endParaRPr sz="1000">
              <a:solidFill>
                <a:schemeClr val="dk2"/>
              </a:solidFill>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 sz="1000">
                <a:solidFill>
                  <a:schemeClr val="dk2"/>
                </a:solidFill>
                <a:latin typeface="Source Code Pro"/>
                <a:ea typeface="Source Code Pro"/>
                <a:cs typeface="Source Code Pro"/>
                <a:sym typeface="Source Code Pro"/>
              </a:rPr>
              <a:t>4, 255, 255, 0xAA ^ first keystream byte</a:t>
            </a:r>
            <a:endParaRPr sz="1000">
              <a:solidFill>
                <a:schemeClr val="dk2"/>
              </a:solidFill>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 sz="1000">
                <a:solidFill>
                  <a:schemeClr val="dk2"/>
                </a:solidFill>
                <a:latin typeface="Source Code Pro"/>
                <a:ea typeface="Source Code Pro"/>
                <a:cs typeface="Source Code Pro"/>
                <a:sym typeface="Source Code Pro"/>
              </a:rPr>
              <a:t>…</a:t>
            </a:r>
            <a:endParaRPr sz="1000">
              <a:solidFill>
                <a:schemeClr val="dk2"/>
              </a:solidFill>
              <a:latin typeface="Source Code Pro"/>
              <a:ea typeface="Source Code Pro"/>
              <a:cs typeface="Source Code Pro"/>
              <a:sym typeface="Source Code Pro"/>
            </a:endParaRPr>
          </a:p>
          <a:p>
            <a:pPr indent="0" lvl="0" marL="0" rtl="0" algn="l">
              <a:lnSpc>
                <a:spcPct val="115000"/>
              </a:lnSpc>
              <a:spcBef>
                <a:spcPts val="1200"/>
              </a:spcBef>
              <a:spcAft>
                <a:spcPts val="1200"/>
              </a:spcAft>
              <a:buNone/>
            </a:pPr>
            <a:r>
              <a:rPr lang="en" sz="1000">
                <a:solidFill>
                  <a:schemeClr val="dk2"/>
                </a:solidFill>
                <a:latin typeface="Source Code Pro"/>
                <a:ea typeface="Source Code Pro"/>
                <a:cs typeface="Source Code Pro"/>
                <a:sym typeface="Source Code Pro"/>
              </a:rPr>
              <a:t>7, 255, 255, 0xAA ^ first keystream byte</a:t>
            </a:r>
            <a:endParaRPr sz="1000">
              <a:solidFill>
                <a:schemeClr val="dk2"/>
              </a:solidFill>
              <a:latin typeface="Source Code Pro"/>
              <a:ea typeface="Source Code Pro"/>
              <a:cs typeface="Source Code Pro"/>
              <a:sym typeface="Source Code Pro"/>
            </a:endParaRPr>
          </a:p>
        </p:txBody>
      </p:sp>
      <p:sp>
        <p:nvSpPr>
          <p:cNvPr id="157" name="Google Shape;157;p26"/>
          <p:cNvSpPr txBox="1"/>
          <p:nvPr/>
        </p:nvSpPr>
        <p:spPr>
          <a:xfrm>
            <a:off x="6958250" y="712200"/>
            <a:ext cx="1767300" cy="4311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000">
                <a:solidFill>
                  <a:schemeClr val="dk2"/>
                </a:solidFill>
                <a:latin typeface="Source Code Pro"/>
                <a:ea typeface="Source Code Pro"/>
                <a:cs typeface="Source Code Pro"/>
                <a:sym typeface="Source Code Pro"/>
              </a:rPr>
              <a:t>2</a:t>
            </a:r>
            <a:r>
              <a:rPr lang="en" sz="1000">
                <a:solidFill>
                  <a:schemeClr val="dk2"/>
                </a:solidFill>
                <a:latin typeface="Source Code Pro"/>
                <a:ea typeface="Source Code Pro"/>
                <a:cs typeface="Source Code Pro"/>
                <a:sym typeface="Source Code Pro"/>
              </a:rPr>
              <a:t>, 255, 255, 0xAA ^ first keystream byte</a:t>
            </a:r>
            <a:endParaRPr sz="1000">
              <a:solidFill>
                <a:schemeClr val="dk2"/>
              </a:solidFill>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 sz="1000">
                <a:solidFill>
                  <a:schemeClr val="dk2"/>
                </a:solidFill>
                <a:latin typeface="Source Code Pro"/>
                <a:ea typeface="Source Code Pro"/>
                <a:cs typeface="Source Code Pro"/>
                <a:sym typeface="Source Code Pro"/>
              </a:rPr>
              <a:t>…</a:t>
            </a:r>
            <a:endParaRPr sz="1000">
              <a:solidFill>
                <a:schemeClr val="dk2"/>
              </a:solidFill>
              <a:latin typeface="Source Code Pro"/>
              <a:ea typeface="Source Code Pro"/>
              <a:cs typeface="Source Code Pro"/>
              <a:sym typeface="Source Code Pro"/>
            </a:endParaRPr>
          </a:p>
          <a:p>
            <a:pPr indent="0" lvl="0" marL="0" rtl="0" algn="l">
              <a:lnSpc>
                <a:spcPct val="115000"/>
              </a:lnSpc>
              <a:spcBef>
                <a:spcPts val="1200"/>
              </a:spcBef>
              <a:spcAft>
                <a:spcPts val="1200"/>
              </a:spcAft>
              <a:buNone/>
            </a:pPr>
            <a:r>
              <a:rPr lang="en" sz="1000">
                <a:solidFill>
                  <a:schemeClr val="dk2"/>
                </a:solidFill>
                <a:latin typeface="Source Code Pro"/>
                <a:ea typeface="Source Code Pro"/>
                <a:cs typeface="Source Code Pro"/>
                <a:sym typeface="Source Code Pro"/>
              </a:rPr>
              <a:t>255, 2, 255, 0xAA ^ first keystream byte</a:t>
            </a:r>
            <a:endParaRPr sz="1000">
              <a:solidFill>
                <a:schemeClr val="dk2"/>
              </a:solidFill>
              <a:latin typeface="Source Code Pro"/>
              <a:ea typeface="Source Code Pro"/>
              <a:cs typeface="Source Code Pro"/>
              <a:sym typeface="Source Code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WEP packets capture</a:t>
            </a:r>
            <a:endParaRPr/>
          </a:p>
        </p:txBody>
      </p:sp>
      <p:sp>
        <p:nvSpPr>
          <p:cNvPr id="163" name="Google Shape;163;p2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FMS ATTACK</a:t>
            </a:r>
            <a:endParaRPr/>
          </a:p>
        </p:txBody>
      </p:sp>
      <p:sp>
        <p:nvSpPr>
          <p:cNvPr id="169" name="Google Shape;169;p2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Then we run our program </a:t>
            </a:r>
            <a:r>
              <a:rPr lang="en"/>
              <a:t>which</a:t>
            </a:r>
            <a:r>
              <a:rPr lang="en"/>
              <a:t> finds the WEP key either from the CSV or the .pcap file.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9"/>
          <p:cNvPicPr preferRelativeResize="0"/>
          <p:nvPr/>
        </p:nvPicPr>
        <p:blipFill>
          <a:blip r:embed="rId3">
            <a:alphaModFix/>
          </a:blip>
          <a:stretch>
            <a:fillRect/>
          </a:stretch>
        </p:blipFill>
        <p:spPr>
          <a:xfrm>
            <a:off x="-1" y="75050"/>
            <a:ext cx="7057576" cy="4750701"/>
          </a:xfrm>
          <a:prstGeom prst="rect">
            <a:avLst/>
          </a:prstGeom>
          <a:noFill/>
          <a:ln>
            <a:noFill/>
          </a:ln>
        </p:spPr>
      </p:pic>
      <p:cxnSp>
        <p:nvCxnSpPr>
          <p:cNvPr id="175" name="Google Shape;175;p29"/>
          <p:cNvCxnSpPr/>
          <p:nvPr/>
        </p:nvCxnSpPr>
        <p:spPr>
          <a:xfrm flipH="1" rot="10800000">
            <a:off x="4567575" y="893525"/>
            <a:ext cx="2651100" cy="456900"/>
          </a:xfrm>
          <a:prstGeom prst="straightConnector1">
            <a:avLst/>
          </a:prstGeom>
          <a:noFill/>
          <a:ln cap="flat" cmpd="sng" w="9525">
            <a:solidFill>
              <a:srgbClr val="00FF00"/>
            </a:solidFill>
            <a:prstDash val="solid"/>
            <a:round/>
            <a:headEnd len="med" w="med" type="none"/>
            <a:tailEnd len="med" w="med" type="triangle"/>
          </a:ln>
        </p:spPr>
      </p:cxnSp>
      <p:sp>
        <p:nvSpPr>
          <p:cNvPr id="176" name="Google Shape;176;p29"/>
          <p:cNvSpPr txBox="1"/>
          <p:nvPr/>
        </p:nvSpPr>
        <p:spPr>
          <a:xfrm>
            <a:off x="7218675" y="367400"/>
            <a:ext cx="1807200" cy="10725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1800">
                <a:solidFill>
                  <a:schemeClr val="dk2"/>
                </a:solidFill>
                <a:latin typeface="Source Code Pro"/>
                <a:ea typeface="Source Code Pro"/>
                <a:cs typeface="Source Code Pro"/>
                <a:sym typeface="Source Code Pro"/>
              </a:rPr>
              <a:t>Without index it adds the possible values for the first key byte using the second form</a:t>
            </a:r>
            <a:endParaRPr sz="1800">
              <a:solidFill>
                <a:schemeClr val="dk2"/>
              </a:solidFill>
              <a:latin typeface="Source Code Pro"/>
              <a:ea typeface="Source Code Pro"/>
              <a:cs typeface="Source Code Pro"/>
              <a:sym typeface="Source Code Pro"/>
            </a:endParaRPr>
          </a:p>
        </p:txBody>
      </p:sp>
      <p:cxnSp>
        <p:nvCxnSpPr>
          <p:cNvPr id="177" name="Google Shape;177;p29"/>
          <p:cNvCxnSpPr/>
          <p:nvPr/>
        </p:nvCxnSpPr>
        <p:spPr>
          <a:xfrm flipH="1" rot="10800000">
            <a:off x="5583850" y="2631450"/>
            <a:ext cx="1783800" cy="47400"/>
          </a:xfrm>
          <a:prstGeom prst="straightConnector1">
            <a:avLst/>
          </a:prstGeom>
          <a:noFill/>
          <a:ln cap="flat" cmpd="sng" w="9525">
            <a:solidFill>
              <a:srgbClr val="00FF00"/>
            </a:solidFill>
            <a:prstDash val="solid"/>
            <a:round/>
            <a:headEnd len="med" w="med" type="none"/>
            <a:tailEnd len="med" w="med" type="triangle"/>
          </a:ln>
        </p:spPr>
      </p:cxnSp>
      <p:sp>
        <p:nvSpPr>
          <p:cNvPr id="178" name="Google Shape;178;p29"/>
          <p:cNvSpPr txBox="1"/>
          <p:nvPr/>
        </p:nvSpPr>
        <p:spPr>
          <a:xfrm>
            <a:off x="7367650" y="2321550"/>
            <a:ext cx="1807200" cy="10725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1800">
                <a:solidFill>
                  <a:schemeClr val="dk2"/>
                </a:solidFill>
                <a:latin typeface="Source Code Pro"/>
                <a:ea typeface="Source Code Pro"/>
                <a:cs typeface="Source Code Pro"/>
                <a:sym typeface="Source Code Pro"/>
              </a:rPr>
              <a:t>Add the possible values of the key byte a (first, then second, etc.)</a:t>
            </a:r>
            <a:endParaRPr sz="1800">
              <a:solidFill>
                <a:schemeClr val="dk2"/>
              </a:solidFill>
              <a:latin typeface="Source Code Pro"/>
              <a:ea typeface="Source Code Pro"/>
              <a:cs typeface="Source Code Pro"/>
              <a:sym typeface="Source Code Pro"/>
            </a:endParaRPr>
          </a:p>
        </p:txBody>
      </p:sp>
      <p:cxnSp>
        <p:nvCxnSpPr>
          <p:cNvPr id="179" name="Google Shape;179;p29"/>
          <p:cNvCxnSpPr/>
          <p:nvPr/>
        </p:nvCxnSpPr>
        <p:spPr>
          <a:xfrm>
            <a:off x="5507875" y="3834125"/>
            <a:ext cx="1701000" cy="167400"/>
          </a:xfrm>
          <a:prstGeom prst="straightConnector1">
            <a:avLst/>
          </a:prstGeom>
          <a:noFill/>
          <a:ln cap="flat" cmpd="sng" w="9525">
            <a:solidFill>
              <a:srgbClr val="00FF00"/>
            </a:solidFill>
            <a:prstDash val="solid"/>
            <a:round/>
            <a:headEnd len="med" w="med" type="none"/>
            <a:tailEnd len="med" w="med" type="triangle"/>
          </a:ln>
        </p:spPr>
      </p:cxnSp>
      <p:sp>
        <p:nvSpPr>
          <p:cNvPr id="180" name="Google Shape;180;p29"/>
          <p:cNvSpPr txBox="1"/>
          <p:nvPr/>
        </p:nvSpPr>
        <p:spPr>
          <a:xfrm>
            <a:off x="7218675" y="3655575"/>
            <a:ext cx="1807200" cy="10725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1800">
                <a:solidFill>
                  <a:schemeClr val="dk2"/>
                </a:solidFill>
                <a:latin typeface="Source Code Pro"/>
                <a:ea typeface="Source Code Pro"/>
                <a:cs typeface="Source Code Pro"/>
                <a:sym typeface="Source Code Pro"/>
              </a:rPr>
              <a:t>Find the most common key byte value and assume that this is the original key byte at position a</a:t>
            </a: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demo</a:t>
            </a:r>
            <a:endParaRPr/>
          </a:p>
        </p:txBody>
      </p:sp>
      <p:sp>
        <p:nvSpPr>
          <p:cNvPr id="186" name="Google Shape;186;p30"/>
          <p:cNvSpPr txBox="1"/>
          <p:nvPr>
            <p:ph idx="1" type="body"/>
          </p:nvPr>
        </p:nvSpPr>
        <p:spPr>
          <a:xfrm>
            <a:off x="3056600" y="1228675"/>
            <a:ext cx="5775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order to test the attack we first had to acquire many WEP packets by setting the network interface to monitor mode.</a:t>
            </a:r>
            <a:endParaRPr/>
          </a:p>
          <a:p>
            <a:pPr indent="0" lvl="0" marL="0" rtl="0" algn="l">
              <a:spcBef>
                <a:spcPts val="1200"/>
              </a:spcBef>
              <a:spcAft>
                <a:spcPts val="1200"/>
              </a:spcAft>
              <a:buNone/>
            </a:pPr>
            <a:r>
              <a:rPr lang="en"/>
              <a:t>This way we </a:t>
            </a:r>
            <a:r>
              <a:rPr lang="en"/>
              <a:t>were</a:t>
            </a:r>
            <a:r>
              <a:rPr lang="en"/>
              <a:t> sure the packets were actually </a:t>
            </a:r>
            <a:r>
              <a:rPr lang="en"/>
              <a:t>encrypted.</a:t>
            </a:r>
            <a:endParaRPr/>
          </a:p>
        </p:txBody>
      </p:sp>
      <p:pic>
        <p:nvPicPr>
          <p:cNvPr id="187" name="Google Shape;187;p30"/>
          <p:cNvPicPr preferRelativeResize="0"/>
          <p:nvPr/>
        </p:nvPicPr>
        <p:blipFill>
          <a:blip r:embed="rId3">
            <a:alphaModFix/>
          </a:blip>
          <a:stretch>
            <a:fillRect/>
          </a:stretch>
        </p:blipFill>
        <p:spPr>
          <a:xfrm>
            <a:off x="311699" y="1228675"/>
            <a:ext cx="2744889" cy="33402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DEMO</a:t>
            </a:r>
            <a:endParaRPr/>
          </a:p>
        </p:txBody>
      </p:sp>
      <p:sp>
        <p:nvSpPr>
          <p:cNvPr id="193" name="Google Shape;193;p31"/>
          <p:cNvSpPr txBox="1"/>
          <p:nvPr>
            <p:ph idx="1" type="body"/>
          </p:nvPr>
        </p:nvSpPr>
        <p:spPr>
          <a:xfrm>
            <a:off x="4598275" y="1228675"/>
            <a:ext cx="4233900" cy="334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To ensure the success of the algorithm it’s necessary to capture an high number of different packets. Unfortunately, since the network we setup was a local </a:t>
            </a:r>
            <a:r>
              <a:rPr lang="en"/>
              <a:t>network, the variety of the packets was very limited (ping and simple http requests). For this reason we were able to extract only one byte long keys</a:t>
            </a:r>
            <a:endParaRPr/>
          </a:p>
        </p:txBody>
      </p:sp>
      <p:pic>
        <p:nvPicPr>
          <p:cNvPr id="194" name="Google Shape;194;p31"/>
          <p:cNvPicPr preferRelativeResize="0"/>
          <p:nvPr/>
        </p:nvPicPr>
        <p:blipFill>
          <a:blip r:embed="rId3">
            <a:alphaModFix/>
          </a:blip>
          <a:stretch>
            <a:fillRect/>
          </a:stretch>
        </p:blipFill>
        <p:spPr>
          <a:xfrm>
            <a:off x="185225" y="1522475"/>
            <a:ext cx="4293473" cy="27526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overview</a:t>
            </a:r>
            <a:endParaRPr/>
          </a:p>
        </p:txBody>
      </p:sp>
      <p:sp>
        <p:nvSpPr>
          <p:cNvPr id="63" name="Google Shape;63;p1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Cracked WEP40, wifi security protocol</a:t>
            </a:r>
            <a:endParaRPr/>
          </a:p>
          <a:p>
            <a:pPr indent="0" lvl="0" marL="0" rtl="0" algn="l">
              <a:spcBef>
                <a:spcPts val="1200"/>
              </a:spcBef>
              <a:spcAft>
                <a:spcPts val="0"/>
              </a:spcAft>
              <a:buNone/>
            </a:pPr>
            <a:r>
              <a:rPr lang="en"/>
              <a:t>Re-implemented known attack, FMS</a:t>
            </a:r>
            <a:endParaRPr/>
          </a:p>
          <a:p>
            <a:pPr indent="0" lvl="0" marL="0" rtl="0" algn="l">
              <a:spcBef>
                <a:spcPts val="1200"/>
              </a:spcBef>
              <a:spcAft>
                <a:spcPts val="0"/>
              </a:spcAft>
              <a:buNone/>
            </a:pPr>
            <a:r>
              <a:rPr lang="en"/>
              <a:t>Captured packets and cracked key</a:t>
            </a:r>
            <a:endParaRPr/>
          </a:p>
          <a:p>
            <a:pPr indent="0" lvl="0" marL="0" rtl="0" algn="l">
              <a:spcBef>
                <a:spcPts val="1200"/>
              </a:spcBef>
              <a:spcAft>
                <a:spcPts val="1200"/>
              </a:spcAft>
              <a:buNone/>
            </a:pPr>
            <a:r>
              <a:rPr lang="en"/>
              <a:t>Why talk about old protocol?</a:t>
            </a:r>
            <a:endParaRPr/>
          </a:p>
        </p:txBody>
      </p:sp>
      <p:pic>
        <p:nvPicPr>
          <p:cNvPr id="64" name="Google Shape;64;p14"/>
          <p:cNvPicPr preferRelativeResize="0"/>
          <p:nvPr/>
        </p:nvPicPr>
        <p:blipFill>
          <a:blip r:embed="rId3">
            <a:alphaModFix/>
          </a:blip>
          <a:stretch>
            <a:fillRect/>
          </a:stretch>
        </p:blipFill>
        <p:spPr>
          <a:xfrm>
            <a:off x="5437600" y="2721800"/>
            <a:ext cx="3058400" cy="2032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DEMO</a:t>
            </a:r>
            <a:endParaRPr/>
          </a:p>
        </p:txBody>
      </p:sp>
      <p:sp>
        <p:nvSpPr>
          <p:cNvPr id="200" name="Google Shape;200;p32"/>
          <p:cNvSpPr txBox="1"/>
          <p:nvPr>
            <p:ph idx="1" type="body"/>
          </p:nvPr>
        </p:nvSpPr>
        <p:spPr>
          <a:xfrm>
            <a:off x="4598275" y="1228675"/>
            <a:ext cx="42339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However, using manually generated packets we were able to verify the operation of the attack and were able to deduce the WEP key</a:t>
            </a:r>
            <a:endParaRPr/>
          </a:p>
        </p:txBody>
      </p:sp>
      <p:pic>
        <p:nvPicPr>
          <p:cNvPr id="201" name="Google Shape;201;p32"/>
          <p:cNvPicPr preferRelativeResize="0"/>
          <p:nvPr/>
        </p:nvPicPr>
        <p:blipFill>
          <a:blip r:embed="rId3">
            <a:alphaModFix/>
          </a:blip>
          <a:stretch>
            <a:fillRect/>
          </a:stretch>
        </p:blipFill>
        <p:spPr>
          <a:xfrm>
            <a:off x="235500" y="1541575"/>
            <a:ext cx="4233902" cy="271441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Lessons to learn</a:t>
            </a:r>
            <a:endParaRPr/>
          </a:p>
        </p:txBody>
      </p:sp>
      <p:sp>
        <p:nvSpPr>
          <p:cNvPr id="207" name="Google Shape;207;p33"/>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400"/>
              <a:t>Lesson Learned</a:t>
            </a:r>
            <a:endParaRPr b="1" sz="1400"/>
          </a:p>
          <a:p>
            <a:pPr indent="-317500" lvl="0" marL="457200" rtl="0" algn="l">
              <a:spcBef>
                <a:spcPts val="1200"/>
              </a:spcBef>
              <a:spcAft>
                <a:spcPts val="0"/>
              </a:spcAft>
              <a:buClr>
                <a:schemeClr val="dk2"/>
              </a:buClr>
              <a:buSzPts val="1400"/>
              <a:buFont typeface="Arial"/>
              <a:buChar char="●"/>
            </a:pPr>
            <a:r>
              <a:rPr b="1" lang="en" sz="1400"/>
              <a:t>Vulnerabilities in WEP:</a:t>
            </a:r>
            <a:r>
              <a:rPr lang="en" sz="1400"/>
              <a:t> Weak key lengths and static encryption make WEP easily exploitable through attacks like FMS and replay.</a:t>
            </a:r>
            <a:endParaRPr sz="1400"/>
          </a:p>
          <a:p>
            <a:pPr indent="-317500" lvl="0" marL="457200" rtl="0" algn="l">
              <a:spcBef>
                <a:spcPts val="0"/>
              </a:spcBef>
              <a:spcAft>
                <a:spcPts val="0"/>
              </a:spcAft>
              <a:buClr>
                <a:schemeClr val="dk2"/>
              </a:buClr>
              <a:buSzPts val="1400"/>
              <a:buFont typeface="Arial"/>
              <a:buChar char="●"/>
            </a:pPr>
            <a:r>
              <a:rPr b="1" lang="en" sz="1400"/>
              <a:t>Outdated Security:</a:t>
            </a:r>
            <a:r>
              <a:rPr lang="en" sz="1400"/>
              <a:t> WEP is still sometimes used, highlighting the need to replace deprecated protocols with stronger ones (e.g., WPA3).</a:t>
            </a:r>
            <a:endParaRPr sz="1400"/>
          </a:p>
          <a:p>
            <a:pPr indent="-317500" lvl="0" marL="457200" rtl="0" algn="l">
              <a:spcBef>
                <a:spcPts val="0"/>
              </a:spcBef>
              <a:spcAft>
                <a:spcPts val="0"/>
              </a:spcAft>
              <a:buClr>
                <a:schemeClr val="dk2"/>
              </a:buClr>
              <a:buSzPts val="1400"/>
              <a:buFont typeface="Arial"/>
              <a:buChar char="●"/>
            </a:pPr>
            <a:r>
              <a:rPr b="1" lang="en" sz="1400"/>
              <a:t>Encryption Isn't Enough:</a:t>
            </a:r>
            <a:r>
              <a:rPr lang="en" sz="1400"/>
              <a:t> Relying solely on encryption without layered defenses is insufficient.</a:t>
            </a:r>
            <a:endParaRPr sz="1400"/>
          </a:p>
          <a:p>
            <a:pPr indent="0" lvl="0" marL="0" rtl="0" algn="l">
              <a:spcBef>
                <a:spcPts val="1200"/>
              </a:spcBef>
              <a:spcAft>
                <a:spcPts val="0"/>
              </a:spcAft>
              <a:buNone/>
            </a:pPr>
            <a:r>
              <a:rPr b="1" lang="en" sz="1400"/>
              <a:t>Key Takeaways</a:t>
            </a:r>
            <a:endParaRPr b="1" sz="1400"/>
          </a:p>
          <a:p>
            <a:pPr indent="-317500" lvl="0" marL="457200" rtl="0" algn="l">
              <a:spcBef>
                <a:spcPts val="1200"/>
              </a:spcBef>
              <a:spcAft>
                <a:spcPts val="0"/>
              </a:spcAft>
              <a:buClr>
                <a:schemeClr val="dk2"/>
              </a:buClr>
              <a:buSzPts val="1400"/>
              <a:buFont typeface="Arial"/>
              <a:buChar char="●"/>
            </a:pPr>
            <a:r>
              <a:rPr b="1" lang="en" sz="1400"/>
              <a:t>Update Your Security:</a:t>
            </a:r>
            <a:r>
              <a:rPr lang="en" sz="1400"/>
              <a:t> Use WPA2/WPA3 to avoid vulnerabilities.</a:t>
            </a:r>
            <a:endParaRPr sz="1400"/>
          </a:p>
          <a:p>
            <a:pPr indent="-317500" lvl="0" marL="457200" rtl="0" algn="l">
              <a:spcBef>
                <a:spcPts val="0"/>
              </a:spcBef>
              <a:spcAft>
                <a:spcPts val="0"/>
              </a:spcAft>
              <a:buClr>
                <a:schemeClr val="dk2"/>
              </a:buClr>
              <a:buSzPts val="1400"/>
              <a:buFont typeface="Arial"/>
              <a:buChar char="●"/>
            </a:pPr>
            <a:r>
              <a:rPr b="1" lang="en" sz="1400"/>
              <a:t>Know the Attacks:</a:t>
            </a:r>
            <a:r>
              <a:rPr lang="en" sz="1400"/>
              <a:t> Understanding attacker tools helps build better defenses.</a:t>
            </a:r>
            <a:endParaRPr sz="1400"/>
          </a:p>
          <a:p>
            <a:pPr indent="-317500" lvl="0" marL="457200" rtl="0" algn="l">
              <a:spcBef>
                <a:spcPts val="0"/>
              </a:spcBef>
              <a:spcAft>
                <a:spcPts val="0"/>
              </a:spcAft>
              <a:buClr>
                <a:schemeClr val="dk2"/>
              </a:buClr>
              <a:buSzPts val="1400"/>
              <a:buFont typeface="Arial"/>
              <a:buChar char="●"/>
            </a:pPr>
            <a:r>
              <a:rPr b="1" lang="en" sz="1400"/>
              <a:t>Stay Informed:</a:t>
            </a:r>
            <a:r>
              <a:rPr lang="en" sz="1400"/>
              <a:t> Security constantly evolves—keep up with best practices.</a:t>
            </a:r>
            <a:endParaRPr sz="1400"/>
          </a:p>
          <a:p>
            <a:pPr indent="0" lvl="0" marL="0" rtl="0" algn="l">
              <a:spcBef>
                <a:spcPts val="1200"/>
              </a:spcBef>
              <a:spcAft>
                <a:spcPts val="1200"/>
              </a:spcAft>
              <a:buNone/>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History of WEP and WiFi security</a:t>
            </a:r>
            <a:endParaRPr/>
          </a:p>
        </p:txBody>
      </p:sp>
      <p:sp>
        <p:nvSpPr>
          <p:cNvPr id="70" name="Google Shape;70;p1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Wired Equivalent Privacy, 1999</a:t>
            </a:r>
            <a:endParaRPr/>
          </a:p>
          <a:p>
            <a:pPr indent="0" lvl="0" marL="0" rtl="0" algn="l">
              <a:spcBef>
                <a:spcPts val="1200"/>
              </a:spcBef>
              <a:spcAft>
                <a:spcPts val="0"/>
              </a:spcAft>
              <a:buNone/>
            </a:pPr>
            <a:r>
              <a:rPr lang="en"/>
              <a:t>Severely flawed</a:t>
            </a:r>
            <a:endParaRPr/>
          </a:p>
          <a:p>
            <a:pPr indent="0" lvl="0" marL="0" rtl="0" algn="l">
              <a:spcBef>
                <a:spcPts val="1200"/>
              </a:spcBef>
              <a:spcAft>
                <a:spcPts val="0"/>
              </a:spcAft>
              <a:buNone/>
            </a:pPr>
            <a:r>
              <a:rPr lang="en"/>
              <a:t>WPA/WPA2 much better</a:t>
            </a:r>
            <a:endParaRPr/>
          </a:p>
          <a:p>
            <a:pPr indent="0" lvl="0" marL="0" rtl="0" algn="l">
              <a:spcBef>
                <a:spcPts val="1200"/>
              </a:spcBef>
              <a:spcAft>
                <a:spcPts val="0"/>
              </a:spcAft>
              <a:buNone/>
            </a:pPr>
            <a:r>
              <a:rPr lang="en"/>
              <a:t>Cracked in minutes with Aircrack-ng</a:t>
            </a:r>
            <a:endParaRPr/>
          </a:p>
          <a:p>
            <a:pPr indent="0" lvl="0" marL="0" rtl="0" algn="l">
              <a:spcBef>
                <a:spcPts val="1200"/>
              </a:spcBef>
              <a:spcAft>
                <a:spcPts val="1200"/>
              </a:spcAft>
              <a:buNone/>
            </a:pPr>
            <a:r>
              <a:rPr lang="en"/>
              <a:t>USA export restrictions</a:t>
            </a:r>
            <a:endParaRPr/>
          </a:p>
        </p:txBody>
      </p:sp>
      <p:pic>
        <p:nvPicPr>
          <p:cNvPr id="71" name="Google Shape;71;p15"/>
          <p:cNvPicPr preferRelativeResize="0"/>
          <p:nvPr/>
        </p:nvPicPr>
        <p:blipFill>
          <a:blip r:embed="rId3">
            <a:alphaModFix/>
          </a:blip>
          <a:stretch>
            <a:fillRect/>
          </a:stretch>
        </p:blipFill>
        <p:spPr>
          <a:xfrm>
            <a:off x="5482300" y="2498275"/>
            <a:ext cx="3404301" cy="25532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t>
            </a:r>
            <a:r>
              <a:rPr lang="en"/>
              <a:t>is </a:t>
            </a:r>
            <a:r>
              <a:rPr lang="en"/>
              <a:t>wep40?</a:t>
            </a:r>
            <a:endParaRPr/>
          </a:p>
        </p:txBody>
      </p:sp>
      <p:sp>
        <p:nvSpPr>
          <p:cNvPr id="77" name="Google Shape;77;p1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Security algorithm</a:t>
            </a:r>
            <a:endParaRPr/>
          </a:p>
          <a:p>
            <a:pPr indent="0" lvl="0" marL="0" rtl="0" algn="l">
              <a:spcBef>
                <a:spcPts val="1200"/>
              </a:spcBef>
              <a:spcAft>
                <a:spcPts val="0"/>
              </a:spcAft>
              <a:buNone/>
            </a:pPr>
            <a:r>
              <a:rPr lang="en"/>
              <a:t>Concatenates 24 bit IV with 40 bit key, thus name</a:t>
            </a:r>
            <a:endParaRPr/>
          </a:p>
          <a:p>
            <a:pPr indent="0" lvl="0" marL="0" rtl="0" algn="l">
              <a:spcBef>
                <a:spcPts val="1200"/>
              </a:spcBef>
              <a:spcAft>
                <a:spcPts val="0"/>
              </a:spcAft>
              <a:buNone/>
            </a:pPr>
            <a:r>
              <a:rPr lang="en"/>
              <a:t>IV is not secret</a:t>
            </a:r>
            <a:endParaRPr/>
          </a:p>
          <a:p>
            <a:pPr indent="0" lvl="0" marL="0" rtl="0" algn="l">
              <a:spcBef>
                <a:spcPts val="1200"/>
              </a:spcBef>
              <a:spcAft>
                <a:spcPts val="0"/>
              </a:spcAft>
              <a:buNone/>
            </a:pPr>
            <a:r>
              <a:rPr lang="en"/>
              <a:t>Can have larger key, WEP104</a:t>
            </a:r>
            <a:endParaRPr/>
          </a:p>
          <a:p>
            <a:pPr indent="0" lvl="0" marL="0" rtl="0" algn="l">
              <a:spcBef>
                <a:spcPts val="1200"/>
              </a:spcBef>
              <a:spcAft>
                <a:spcPts val="0"/>
              </a:spcAft>
              <a:buNone/>
            </a:pPr>
            <a:r>
              <a:rPr lang="en"/>
              <a:t>Fast and simple</a:t>
            </a:r>
            <a:endParaRPr/>
          </a:p>
          <a:p>
            <a:pPr indent="0" lvl="0" marL="0" rtl="0" algn="l">
              <a:spcBef>
                <a:spcPts val="1200"/>
              </a:spcBef>
              <a:spcAft>
                <a:spcPts val="1200"/>
              </a:spcAft>
              <a:buNone/>
            </a:pPr>
            <a:r>
              <a:t/>
            </a:r>
            <a:endParaRPr/>
          </a:p>
        </p:txBody>
      </p:sp>
      <p:sp>
        <p:nvSpPr>
          <p:cNvPr id="78" name="Google Shape;78;p16"/>
          <p:cNvSpPr txBox="1"/>
          <p:nvPr/>
        </p:nvSpPr>
        <p:spPr>
          <a:xfrm>
            <a:off x="1896400" y="3409650"/>
            <a:ext cx="668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Source Code Pro"/>
              <a:ea typeface="Source Code Pro"/>
              <a:cs typeface="Source Code Pro"/>
              <a:sym typeface="Source Code Pro"/>
            </a:endParaRPr>
          </a:p>
        </p:txBody>
      </p:sp>
      <p:sp>
        <p:nvSpPr>
          <p:cNvPr id="79" name="Google Shape;79;p16"/>
          <p:cNvSpPr txBox="1"/>
          <p:nvPr/>
        </p:nvSpPr>
        <p:spPr>
          <a:xfrm>
            <a:off x="2151825" y="1737725"/>
            <a:ext cx="668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2"/>
              </a:solidFill>
              <a:latin typeface="Source Code Pro"/>
              <a:ea typeface="Source Code Pro"/>
              <a:cs typeface="Source Code Pro"/>
              <a:sym typeface="Source Code Pro"/>
            </a:endParaRPr>
          </a:p>
        </p:txBody>
      </p:sp>
      <p:pic>
        <p:nvPicPr>
          <p:cNvPr id="80" name="Google Shape;80;p16"/>
          <p:cNvPicPr preferRelativeResize="0"/>
          <p:nvPr/>
        </p:nvPicPr>
        <p:blipFill>
          <a:blip r:embed="rId3">
            <a:alphaModFix/>
          </a:blip>
          <a:stretch>
            <a:fillRect/>
          </a:stretch>
        </p:blipFill>
        <p:spPr>
          <a:xfrm>
            <a:off x="4396500" y="2235025"/>
            <a:ext cx="4503000" cy="2810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RC4 algorithm</a:t>
            </a:r>
            <a:endParaRPr/>
          </a:p>
        </p:txBody>
      </p:sp>
      <p:sp>
        <p:nvSpPr>
          <p:cNvPr id="86" name="Google Shape;86;p17"/>
          <p:cNvSpPr txBox="1"/>
          <p:nvPr>
            <p:ph idx="1" type="body"/>
          </p:nvPr>
        </p:nvSpPr>
        <p:spPr>
          <a:xfrm>
            <a:off x="311700" y="1217050"/>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Rivest Cipher 4</a:t>
            </a:r>
            <a:endParaRPr/>
          </a:p>
          <a:p>
            <a:pPr indent="0" lvl="0" marL="0" rtl="0" algn="l">
              <a:spcBef>
                <a:spcPts val="1200"/>
              </a:spcBef>
              <a:spcAft>
                <a:spcPts val="0"/>
              </a:spcAft>
              <a:buNone/>
            </a:pPr>
            <a:r>
              <a:rPr lang="en"/>
              <a:t>Initialize with KSA</a:t>
            </a:r>
            <a:endParaRPr/>
          </a:p>
          <a:p>
            <a:pPr indent="0" lvl="0" marL="0" rtl="0" algn="l">
              <a:spcBef>
                <a:spcPts val="1200"/>
              </a:spcBef>
              <a:spcAft>
                <a:spcPts val="0"/>
              </a:spcAft>
              <a:buNone/>
            </a:pPr>
            <a:r>
              <a:rPr lang="en"/>
              <a:t>Creates array S</a:t>
            </a:r>
            <a:endParaRPr/>
          </a:p>
          <a:p>
            <a:pPr indent="0" lvl="0" marL="0" rtl="0" algn="l">
              <a:spcBef>
                <a:spcPts val="1200"/>
              </a:spcBef>
              <a:spcAft>
                <a:spcPts val="0"/>
              </a:spcAft>
              <a:buNone/>
            </a:pPr>
            <a:r>
              <a:rPr lang="en"/>
              <a:t>Modify S with PSGA</a:t>
            </a:r>
            <a:endParaRPr/>
          </a:p>
          <a:p>
            <a:pPr indent="0" lvl="0" marL="0" rtl="0" algn="l">
              <a:spcBef>
                <a:spcPts val="1200"/>
              </a:spcBef>
              <a:spcAft>
                <a:spcPts val="0"/>
              </a:spcAft>
              <a:buNone/>
            </a:pPr>
            <a:r>
              <a:rPr lang="en"/>
              <a:t>Generates keystream, bitwise XOR for encryption</a:t>
            </a:r>
            <a:endParaRPr/>
          </a:p>
          <a:p>
            <a:pPr indent="0" lvl="0" marL="0" rtl="0" algn="l">
              <a:spcBef>
                <a:spcPts val="1200"/>
              </a:spcBef>
              <a:spcAft>
                <a:spcPts val="1200"/>
              </a:spcAft>
              <a:buNone/>
            </a:pPr>
            <a:r>
              <a:rPr lang="en"/>
              <a:t>Then encrypt</a:t>
            </a:r>
            <a:endParaRPr/>
          </a:p>
        </p:txBody>
      </p:sp>
      <p:pic>
        <p:nvPicPr>
          <p:cNvPr id="87" name="Google Shape;87;p17"/>
          <p:cNvPicPr preferRelativeResize="0"/>
          <p:nvPr/>
        </p:nvPicPr>
        <p:blipFill>
          <a:blip r:embed="rId3">
            <a:alphaModFix/>
          </a:blip>
          <a:stretch>
            <a:fillRect/>
          </a:stretch>
        </p:blipFill>
        <p:spPr>
          <a:xfrm>
            <a:off x="6456650" y="369475"/>
            <a:ext cx="2375650" cy="2375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Vulnerability overview</a:t>
            </a:r>
            <a:endParaRPr/>
          </a:p>
        </p:txBody>
      </p:sp>
      <p:sp>
        <p:nvSpPr>
          <p:cNvPr id="93" name="Google Shape;93;p18"/>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24 bit IV, 40 bit key</a:t>
            </a:r>
            <a:endParaRPr/>
          </a:p>
          <a:p>
            <a:pPr indent="0" lvl="0" marL="0" rtl="0" algn="l">
              <a:spcBef>
                <a:spcPts val="1200"/>
              </a:spcBef>
              <a:spcAft>
                <a:spcPts val="0"/>
              </a:spcAft>
              <a:buNone/>
            </a:pPr>
            <a:r>
              <a:rPr lang="en"/>
              <a:t>Stream cipher, but 24 bits not always enough</a:t>
            </a:r>
            <a:endParaRPr/>
          </a:p>
          <a:p>
            <a:pPr indent="0" lvl="0" marL="0" rtl="0" algn="l">
              <a:spcBef>
                <a:spcPts val="1200"/>
              </a:spcBef>
              <a:spcAft>
                <a:spcPts val="0"/>
              </a:spcAft>
              <a:buNone/>
            </a:pPr>
            <a:r>
              <a:rPr lang="en"/>
              <a:t>Busy network -&gt; repeated IV</a:t>
            </a:r>
            <a:endParaRPr/>
          </a:p>
          <a:p>
            <a:pPr indent="0" lvl="0" marL="0" rtl="0" algn="l">
              <a:spcBef>
                <a:spcPts val="1200"/>
              </a:spcBef>
              <a:spcAft>
                <a:spcPts val="0"/>
              </a:spcAft>
              <a:buNone/>
            </a:pPr>
            <a:r>
              <a:rPr lang="en"/>
              <a:t>RC4 misuse via concatenation</a:t>
            </a:r>
            <a:endParaRPr/>
          </a:p>
          <a:p>
            <a:pPr indent="0" lvl="0" marL="0" rtl="0" algn="l">
              <a:spcBef>
                <a:spcPts val="1200"/>
              </a:spcBef>
              <a:spcAft>
                <a:spcPts val="0"/>
              </a:spcAft>
              <a:buNone/>
            </a:pPr>
            <a:r>
              <a:rPr lang="en"/>
              <a:t>Known first byte of keystream (usually 0xAA)</a:t>
            </a:r>
            <a:endParaRPr/>
          </a:p>
          <a:p>
            <a:pPr indent="0" lvl="0" marL="0" rtl="0" algn="l">
              <a:spcBef>
                <a:spcPts val="1200"/>
              </a:spcBef>
              <a:spcAft>
                <a:spcPts val="0"/>
              </a:spcAft>
              <a:buNone/>
            </a:pPr>
            <a:r>
              <a:rPr lang="en"/>
              <a:t>Certain IVs weak</a:t>
            </a:r>
            <a:endParaRPr/>
          </a:p>
          <a:p>
            <a:pPr indent="0" lvl="0" marL="0" rtl="0" algn="l">
              <a:spcBef>
                <a:spcPts val="1200"/>
              </a:spcBef>
              <a:spcAft>
                <a:spcPts val="1200"/>
              </a:spcAft>
              <a:buNone/>
            </a:pPr>
            <a:r>
              <a:t/>
            </a:r>
            <a:endParaRPr/>
          </a:p>
        </p:txBody>
      </p:sp>
      <p:pic>
        <p:nvPicPr>
          <p:cNvPr id="94" name="Google Shape;94;p18"/>
          <p:cNvPicPr preferRelativeResize="0"/>
          <p:nvPr/>
        </p:nvPicPr>
        <p:blipFill>
          <a:blip r:embed="rId3">
            <a:alphaModFix/>
          </a:blip>
          <a:stretch>
            <a:fillRect/>
          </a:stretch>
        </p:blipFill>
        <p:spPr>
          <a:xfrm>
            <a:off x="6891650" y="2227600"/>
            <a:ext cx="1940651" cy="2553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idx="1" type="body"/>
          </p:nvPr>
        </p:nvSpPr>
        <p:spPr>
          <a:xfrm>
            <a:off x="311700" y="239950"/>
            <a:ext cx="3767400" cy="3912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1200"/>
              <a:t>      Key Scheduling Algorithm (KSA):</a:t>
            </a:r>
            <a:endParaRPr sz="1200"/>
          </a:p>
          <a:p>
            <a:pPr indent="0" lvl="0" marL="0" rtl="0" algn="l">
              <a:spcBef>
                <a:spcPts val="1200"/>
              </a:spcBef>
              <a:spcAft>
                <a:spcPts val="0"/>
              </a:spcAft>
              <a:buNone/>
            </a:pPr>
            <a:r>
              <a:rPr lang="en" sz="1200"/>
              <a:t>Input: Key (K) of length l bytes Output: Initial permutation of state array S </a:t>
            </a:r>
            <a:endParaRPr sz="1200"/>
          </a:p>
          <a:p>
            <a:pPr indent="0" lvl="0" marL="0" rtl="0" algn="l">
              <a:spcBef>
                <a:spcPts val="1200"/>
              </a:spcBef>
              <a:spcAft>
                <a:spcPts val="0"/>
              </a:spcAft>
              <a:buNone/>
            </a:pPr>
            <a:r>
              <a:rPr b="1" lang="en" sz="1200"/>
              <a:t>for</a:t>
            </a:r>
            <a:r>
              <a:rPr lang="en" sz="1200"/>
              <a:t> i </a:t>
            </a:r>
            <a:r>
              <a:rPr b="1" lang="en" sz="1200"/>
              <a:t>from</a:t>
            </a:r>
            <a:r>
              <a:rPr lang="en" sz="1200"/>
              <a:t> 0 </a:t>
            </a:r>
            <a:r>
              <a:rPr b="1" lang="en" sz="1200"/>
              <a:t>to</a:t>
            </a:r>
            <a:r>
              <a:rPr lang="en" sz="1200"/>
              <a:t> 255</a:t>
            </a:r>
            <a:endParaRPr sz="1200"/>
          </a:p>
          <a:p>
            <a:pPr indent="0" lvl="0" marL="0" rtl="0" algn="l">
              <a:spcBef>
                <a:spcPts val="1200"/>
              </a:spcBef>
              <a:spcAft>
                <a:spcPts val="0"/>
              </a:spcAft>
              <a:buNone/>
            </a:pPr>
            <a:r>
              <a:rPr lang="en" sz="1200"/>
              <a:t>    S[i] := i</a:t>
            </a:r>
            <a:endParaRPr sz="1200"/>
          </a:p>
          <a:p>
            <a:pPr indent="0" lvl="0" marL="0" rtl="0" algn="l">
              <a:spcBef>
                <a:spcPts val="1200"/>
              </a:spcBef>
              <a:spcAft>
                <a:spcPts val="0"/>
              </a:spcAft>
              <a:buNone/>
            </a:pPr>
            <a:r>
              <a:rPr b="1" lang="en" sz="1200"/>
              <a:t>endfor</a:t>
            </a:r>
            <a:endParaRPr sz="1200"/>
          </a:p>
          <a:p>
            <a:pPr indent="0" lvl="0" marL="0" rtl="0" algn="l">
              <a:spcBef>
                <a:spcPts val="1200"/>
              </a:spcBef>
              <a:spcAft>
                <a:spcPts val="0"/>
              </a:spcAft>
              <a:buNone/>
            </a:pPr>
            <a:r>
              <a:rPr lang="en" sz="1200"/>
              <a:t>j := 0</a:t>
            </a:r>
            <a:endParaRPr sz="1200"/>
          </a:p>
          <a:p>
            <a:pPr indent="0" lvl="0" marL="0" rtl="0" algn="l">
              <a:spcBef>
                <a:spcPts val="1200"/>
              </a:spcBef>
              <a:spcAft>
                <a:spcPts val="0"/>
              </a:spcAft>
              <a:buNone/>
            </a:pPr>
            <a:r>
              <a:rPr b="1" lang="en" sz="1200"/>
              <a:t>for</a:t>
            </a:r>
            <a:r>
              <a:rPr lang="en" sz="1200"/>
              <a:t> i </a:t>
            </a:r>
            <a:r>
              <a:rPr b="1" lang="en" sz="1200"/>
              <a:t>from</a:t>
            </a:r>
            <a:r>
              <a:rPr lang="en" sz="1200"/>
              <a:t> 0 </a:t>
            </a:r>
            <a:r>
              <a:rPr b="1" lang="en" sz="1200"/>
              <a:t>to</a:t>
            </a:r>
            <a:r>
              <a:rPr lang="en" sz="1200"/>
              <a:t> 255</a:t>
            </a:r>
            <a:endParaRPr sz="1200"/>
          </a:p>
          <a:p>
            <a:pPr indent="0" lvl="0" marL="0" rtl="0" algn="l">
              <a:spcBef>
                <a:spcPts val="1200"/>
              </a:spcBef>
              <a:spcAft>
                <a:spcPts val="0"/>
              </a:spcAft>
              <a:buNone/>
            </a:pPr>
            <a:r>
              <a:rPr lang="en" sz="1200"/>
              <a:t>  j := (j + S[i] + key[i</a:t>
            </a:r>
            <a:r>
              <a:rPr lang="en" sz="1200">
                <a:uFill>
                  <a:noFill/>
                </a:uFill>
                <a:hlinkClick r:id="rId3"/>
              </a:rPr>
              <a:t> </a:t>
            </a:r>
            <a:r>
              <a:rPr lang="en" sz="1200" u="sng">
                <a:hlinkClick r:id="rId4"/>
              </a:rPr>
              <a:t>mod</a:t>
            </a:r>
            <a:r>
              <a:rPr lang="en" sz="1200"/>
              <a:t> l] mod 256   </a:t>
            </a:r>
            <a:endParaRPr sz="1200"/>
          </a:p>
          <a:p>
            <a:pPr indent="0" lvl="0" marL="0" rtl="0" algn="l">
              <a:spcBef>
                <a:spcPts val="1200"/>
              </a:spcBef>
              <a:spcAft>
                <a:spcPts val="0"/>
              </a:spcAft>
              <a:buNone/>
            </a:pPr>
            <a:r>
              <a:rPr lang="en" sz="1200"/>
              <a:t>    swap values of S[i] and S[j]</a:t>
            </a:r>
            <a:endParaRPr sz="1200"/>
          </a:p>
          <a:p>
            <a:pPr indent="0" lvl="0" marL="0" rtl="0" algn="l">
              <a:spcBef>
                <a:spcPts val="1200"/>
              </a:spcBef>
              <a:spcAft>
                <a:spcPts val="0"/>
              </a:spcAft>
              <a:buNone/>
            </a:pPr>
            <a:r>
              <a:rPr b="1" lang="en" sz="1200"/>
              <a:t>endfor</a:t>
            </a:r>
            <a:endParaRPr b="1" sz="1200"/>
          </a:p>
          <a:p>
            <a:pPr indent="0" lvl="0" marL="0" rtl="0" algn="l">
              <a:spcBef>
                <a:spcPts val="1200"/>
              </a:spcBef>
              <a:spcAft>
                <a:spcPts val="1200"/>
              </a:spcAft>
              <a:buNone/>
            </a:pPr>
            <a:r>
              <a:t/>
            </a:r>
            <a:endParaRPr sz="1200"/>
          </a:p>
        </p:txBody>
      </p:sp>
      <p:sp>
        <p:nvSpPr>
          <p:cNvPr id="100" name="Google Shape;100;p19"/>
          <p:cNvSpPr txBox="1"/>
          <p:nvPr>
            <p:ph type="title"/>
          </p:nvPr>
        </p:nvSpPr>
        <p:spPr>
          <a:xfrm>
            <a:off x="4572000" y="239950"/>
            <a:ext cx="4149300" cy="288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sz="1200">
                <a:solidFill>
                  <a:schemeClr val="dk2"/>
                </a:solidFill>
                <a:latin typeface="Source Code Pro"/>
                <a:ea typeface="Source Code Pro"/>
                <a:cs typeface="Source Code Pro"/>
                <a:sym typeface="Source Code Pro"/>
              </a:rPr>
              <a:t>Pseudo-Random Generation Algorithm (PRGA):</a:t>
            </a:r>
            <a:endParaRPr b="0" sz="12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t/>
            </a:r>
            <a:endParaRPr b="0" sz="12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b="0" lang="en" sz="1200">
                <a:solidFill>
                  <a:schemeClr val="dk2"/>
                </a:solidFill>
                <a:latin typeface="Source Code Pro"/>
                <a:ea typeface="Source Code Pro"/>
                <a:cs typeface="Source Code Pro"/>
                <a:sym typeface="Source Code Pro"/>
              </a:rPr>
              <a:t>Input: Scrambled state array S Output: Keystream bytes</a:t>
            </a:r>
            <a:endParaRPr b="0" sz="12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b="0" lang="en" sz="1200">
                <a:solidFill>
                  <a:schemeClr val="dk2"/>
                </a:solidFill>
                <a:latin typeface="Source Code Pro"/>
                <a:ea typeface="Source Code Pro"/>
                <a:cs typeface="Source Code Pro"/>
                <a:sym typeface="Source Code Pro"/>
              </a:rPr>
              <a:t>Output: Keystream bytes</a:t>
            </a:r>
            <a:endParaRPr b="0" sz="12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b="0" lang="en" sz="1200">
                <a:solidFill>
                  <a:schemeClr val="dk2"/>
                </a:solidFill>
                <a:latin typeface="Source Code Pro"/>
                <a:ea typeface="Source Code Pro"/>
                <a:cs typeface="Source Code Pro"/>
                <a:sym typeface="Source Code Pro"/>
              </a:rPr>
              <a:t>i := 0</a:t>
            </a:r>
            <a:endParaRPr b="0" sz="12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b="0" lang="en" sz="1200">
                <a:solidFill>
                  <a:schemeClr val="dk2"/>
                </a:solidFill>
                <a:latin typeface="Source Code Pro"/>
                <a:ea typeface="Source Code Pro"/>
                <a:cs typeface="Source Code Pro"/>
                <a:sym typeface="Source Code Pro"/>
              </a:rPr>
              <a:t>j := 0</a:t>
            </a:r>
            <a:endParaRPr b="0" sz="12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lang="en" sz="1200">
                <a:solidFill>
                  <a:schemeClr val="dk2"/>
                </a:solidFill>
                <a:latin typeface="Source Code Pro"/>
                <a:ea typeface="Source Code Pro"/>
                <a:cs typeface="Source Code Pro"/>
                <a:sym typeface="Source Code Pro"/>
              </a:rPr>
              <a:t>while</a:t>
            </a:r>
            <a:r>
              <a:rPr b="0" lang="en" sz="1200">
                <a:solidFill>
                  <a:schemeClr val="dk2"/>
                </a:solidFill>
                <a:latin typeface="Source Code Pro"/>
                <a:ea typeface="Source Code Pro"/>
                <a:cs typeface="Source Code Pro"/>
                <a:sym typeface="Source Code Pro"/>
              </a:rPr>
              <a:t> GeneratingOutput:</a:t>
            </a:r>
            <a:endParaRPr b="0" sz="12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b="0" lang="en" sz="1200">
                <a:solidFill>
                  <a:schemeClr val="dk2"/>
                </a:solidFill>
                <a:latin typeface="Source Code Pro"/>
                <a:ea typeface="Source Code Pro"/>
                <a:cs typeface="Source Code Pro"/>
                <a:sym typeface="Source Code Pro"/>
              </a:rPr>
              <a:t>    i := (i + 1) mod 256</a:t>
            </a:r>
            <a:endParaRPr b="0" sz="12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b="0" lang="en" sz="1200">
                <a:solidFill>
                  <a:schemeClr val="dk2"/>
                </a:solidFill>
                <a:latin typeface="Source Code Pro"/>
                <a:ea typeface="Source Code Pro"/>
                <a:cs typeface="Source Code Pro"/>
                <a:sym typeface="Source Code Pro"/>
              </a:rPr>
              <a:t>    j := (j + S[i]) mod 256</a:t>
            </a:r>
            <a:endParaRPr b="0" sz="12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b="0" lang="en" sz="1200">
                <a:solidFill>
                  <a:schemeClr val="dk2"/>
                </a:solidFill>
                <a:latin typeface="Source Code Pro"/>
                <a:ea typeface="Source Code Pro"/>
                <a:cs typeface="Source Code Pro"/>
                <a:sym typeface="Source Code Pro"/>
              </a:rPr>
              <a:t>   </a:t>
            </a:r>
            <a:r>
              <a:rPr b="0" lang="en" sz="1200">
                <a:solidFill>
                  <a:schemeClr val="dk2"/>
                </a:solidFill>
                <a:uFill>
                  <a:noFill/>
                </a:uFill>
                <a:latin typeface="Source Code Pro"/>
                <a:ea typeface="Source Code Pro"/>
                <a:cs typeface="Source Code Pro"/>
                <a:sym typeface="Source Code Pro"/>
                <a:hlinkClick r:id="rId5">
                  <a:extLst>
                    <a:ext uri="{A12FA001-AC4F-418D-AE19-62706E023703}">
                      <ahyp:hlinkClr val="tx"/>
                    </a:ext>
                  </a:extLst>
                </a:hlinkClick>
              </a:rPr>
              <a:t> swap values</a:t>
            </a:r>
            <a:r>
              <a:rPr b="0" lang="en" sz="1200">
                <a:solidFill>
                  <a:schemeClr val="dk2"/>
                </a:solidFill>
                <a:latin typeface="Source Code Pro"/>
                <a:ea typeface="Source Code Pro"/>
                <a:cs typeface="Source Code Pro"/>
                <a:sym typeface="Source Code Pro"/>
              </a:rPr>
              <a:t> of S[i] and S[j]</a:t>
            </a:r>
            <a:endParaRPr b="0" sz="12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b="0" lang="en" sz="1200">
                <a:solidFill>
                  <a:schemeClr val="dk2"/>
                </a:solidFill>
                <a:latin typeface="Source Code Pro"/>
                <a:ea typeface="Source Code Pro"/>
                <a:cs typeface="Source Code Pro"/>
                <a:sym typeface="Source Code Pro"/>
              </a:rPr>
              <a:t>    t := (S[i] + S[j]) mod 256</a:t>
            </a:r>
            <a:endParaRPr b="0" sz="12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b="0" lang="en" sz="1200">
                <a:solidFill>
                  <a:schemeClr val="dk2"/>
                </a:solidFill>
                <a:latin typeface="Source Code Pro"/>
                <a:ea typeface="Source Code Pro"/>
                <a:cs typeface="Source Code Pro"/>
                <a:sym typeface="Source Code Pro"/>
              </a:rPr>
              <a:t>    K := S[t]</a:t>
            </a:r>
            <a:endParaRPr b="0" sz="12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b="0" lang="en" sz="1200">
                <a:solidFill>
                  <a:schemeClr val="dk2"/>
                </a:solidFill>
                <a:latin typeface="Source Code Pro"/>
                <a:ea typeface="Source Code Pro"/>
                <a:cs typeface="Source Code Pro"/>
                <a:sym typeface="Source Code Pro"/>
              </a:rPr>
              <a:t>    output K</a:t>
            </a:r>
            <a:endParaRPr b="0" sz="12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lang="en" sz="1200">
                <a:solidFill>
                  <a:schemeClr val="dk2"/>
                </a:solidFill>
                <a:latin typeface="Source Code Pro"/>
                <a:ea typeface="Source Code Pro"/>
                <a:cs typeface="Source Code Pro"/>
                <a:sym typeface="Source Code Pro"/>
              </a:rPr>
              <a:t>endwhile</a:t>
            </a:r>
            <a:endParaRPr sz="12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t/>
            </a:r>
            <a:endParaRPr sz="1200">
              <a:solidFill>
                <a:schemeClr val="dk2"/>
              </a:solidFill>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FMS attack</a:t>
            </a:r>
            <a:endParaRPr/>
          </a:p>
        </p:txBody>
      </p:sp>
      <p:sp>
        <p:nvSpPr>
          <p:cNvPr id="106" name="Google Shape;106;p2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FMS attack, discovered by Fluhrer, Mantin, and Shamir in 2001 exploits weaknesses in WEP’s use of the RC4 stream cipher. The FMS attack takes advantage of the repeated "weak IVs" to recover the WEP key byte by byte, allowing attackers to crack the encryption within minutes.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idx="1" type="body"/>
          </p:nvPr>
        </p:nvSpPr>
        <p:spPr>
          <a:xfrm>
            <a:off x="0" y="1064350"/>
            <a:ext cx="8520600" cy="448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-&gt; General Formula for Weak IVs in FMS Attack :</a:t>
            </a:r>
            <a:endParaRPr sz="1200"/>
          </a:p>
          <a:p>
            <a:pPr indent="0" lvl="0" marL="0" rtl="0" algn="l">
              <a:spcBef>
                <a:spcPts val="1200"/>
              </a:spcBef>
              <a:spcAft>
                <a:spcPts val="0"/>
              </a:spcAft>
              <a:buNone/>
            </a:pPr>
            <a:r>
              <a:rPr b="1" lang="en" sz="1200"/>
              <a:t>IV = (n + 3, 255, x)</a:t>
            </a:r>
            <a:endParaRPr b="1" sz="1200"/>
          </a:p>
          <a:p>
            <a:pPr indent="0" lvl="0" marL="0" rtl="0" algn="l">
              <a:spcBef>
                <a:spcPts val="1200"/>
              </a:spcBef>
              <a:spcAft>
                <a:spcPts val="0"/>
              </a:spcAft>
              <a:buNone/>
            </a:pPr>
            <a:r>
              <a:rPr lang="en" sz="1200"/>
              <a:t>Where:</a:t>
            </a:r>
            <a:endParaRPr sz="1200"/>
          </a:p>
          <a:p>
            <a:pPr indent="-304800" lvl="0" marL="457200" rtl="0" algn="l">
              <a:spcBef>
                <a:spcPts val="1200"/>
              </a:spcBef>
              <a:spcAft>
                <a:spcPts val="0"/>
              </a:spcAft>
              <a:buClr>
                <a:schemeClr val="dk2"/>
              </a:buClr>
              <a:buSzPts val="1200"/>
              <a:buFont typeface="Arial"/>
              <a:buChar char="●"/>
            </a:pPr>
            <a:r>
              <a:rPr lang="en" sz="1200"/>
              <a:t>n is the index of the key byte being targeted (starting from 0).</a:t>
            </a:r>
            <a:endParaRPr sz="1200"/>
          </a:p>
          <a:p>
            <a:pPr indent="-304800" lvl="0" marL="457200" rtl="0" algn="l">
              <a:spcBef>
                <a:spcPts val="0"/>
              </a:spcBef>
              <a:spcAft>
                <a:spcPts val="0"/>
              </a:spcAft>
              <a:buClr>
                <a:schemeClr val="dk2"/>
              </a:buClr>
              <a:buSzPts val="1200"/>
              <a:buFont typeface="Arial"/>
              <a:buChar char="●"/>
            </a:pPr>
            <a:r>
              <a:rPr lang="en" sz="1200"/>
              <a:t>255 is a fixed value that exploits the weakness in the RC4 Key Scheduling Algorithm.</a:t>
            </a:r>
            <a:endParaRPr sz="1200"/>
          </a:p>
          <a:p>
            <a:pPr indent="-304800" lvl="0" marL="457200" rtl="0" algn="l">
              <a:spcBef>
                <a:spcPts val="0"/>
              </a:spcBef>
              <a:spcAft>
                <a:spcPts val="0"/>
              </a:spcAft>
              <a:buClr>
                <a:schemeClr val="dk2"/>
              </a:buClr>
              <a:buSzPts val="1200"/>
              <a:buFont typeface="Arial"/>
              <a:buChar char="●"/>
            </a:pPr>
            <a:r>
              <a:rPr lang="en" sz="1200"/>
              <a:t>x is any arbitrary value, which does not affect the weakness in the attack.</a:t>
            </a:r>
            <a:endParaRPr sz="1200"/>
          </a:p>
          <a:p>
            <a:pPr indent="0" lvl="0" marL="0" rtl="0" algn="l">
              <a:spcBef>
                <a:spcPts val="1200"/>
              </a:spcBef>
              <a:spcAft>
                <a:spcPts val="0"/>
              </a:spcAft>
              <a:buNone/>
            </a:pPr>
            <a:r>
              <a:rPr b="1" lang="en" sz="1150"/>
              <a:t>IV = (v, 257-v, 255)</a:t>
            </a:r>
            <a:endParaRPr b="1" sz="1150"/>
          </a:p>
          <a:p>
            <a:pPr indent="0" lvl="0" marL="0" rtl="0" algn="l">
              <a:spcBef>
                <a:spcPts val="1200"/>
              </a:spcBef>
              <a:spcAft>
                <a:spcPts val="0"/>
              </a:spcAft>
              <a:buNone/>
            </a:pPr>
            <a:r>
              <a:rPr lang="en" sz="1100"/>
              <a:t>where:</a:t>
            </a:r>
            <a:endParaRPr sz="1100"/>
          </a:p>
          <a:p>
            <a:pPr indent="-298450" lvl="0" marL="457200" rtl="0" algn="l">
              <a:spcBef>
                <a:spcPts val="1200"/>
              </a:spcBef>
              <a:spcAft>
                <a:spcPts val="0"/>
              </a:spcAft>
              <a:buClr>
                <a:schemeClr val="dk2"/>
              </a:buClr>
              <a:buSzPts val="1100"/>
              <a:buFont typeface="Arial"/>
              <a:buChar char="●"/>
            </a:pPr>
            <a:r>
              <a:rPr lang="en" sz="1100"/>
              <a:t>v ranges from 2 to 255.</a:t>
            </a:r>
            <a:endParaRPr sz="1100"/>
          </a:p>
          <a:p>
            <a:pPr indent="-298450" lvl="0" marL="457200" rtl="0" algn="l">
              <a:spcBef>
                <a:spcPts val="0"/>
              </a:spcBef>
              <a:spcAft>
                <a:spcPts val="0"/>
              </a:spcAft>
              <a:buClr>
                <a:schemeClr val="dk2"/>
              </a:buClr>
              <a:buSzPts val="1100"/>
              <a:buFont typeface="Arial"/>
              <a:buChar char="●"/>
            </a:pPr>
            <a:r>
              <a:rPr lang="en" sz="1100"/>
              <a:t>257-v is the second byte.</a:t>
            </a:r>
            <a:endParaRPr sz="1100"/>
          </a:p>
          <a:p>
            <a:pPr indent="-298450" lvl="0" marL="457200" rtl="0" algn="l">
              <a:spcBef>
                <a:spcPts val="0"/>
              </a:spcBef>
              <a:spcAft>
                <a:spcPts val="0"/>
              </a:spcAft>
              <a:buClr>
                <a:schemeClr val="dk2"/>
              </a:buClr>
              <a:buSzPts val="1100"/>
              <a:buFont typeface="Arial"/>
              <a:buChar char="●"/>
            </a:pPr>
            <a:r>
              <a:rPr lang="en" sz="1100"/>
              <a:t>255 is a fixed value for the third byte.</a:t>
            </a:r>
            <a:endParaRPr sz="1100"/>
          </a:p>
          <a:p>
            <a:pPr indent="0" lvl="0" marL="0" rtl="0" algn="l">
              <a:spcBef>
                <a:spcPts val="1200"/>
              </a:spcBef>
              <a:spcAft>
                <a:spcPts val="0"/>
              </a:spcAft>
              <a:buNone/>
            </a:pPr>
            <a:r>
              <a:t/>
            </a:r>
            <a:endParaRPr sz="1150"/>
          </a:p>
          <a:p>
            <a:pPr indent="0" lvl="0" marL="457200" rtl="0" algn="l">
              <a:spcBef>
                <a:spcPts val="1200"/>
              </a:spcBef>
              <a:spcAft>
                <a:spcPts val="0"/>
              </a:spcAft>
              <a:buNone/>
            </a:pPr>
            <a:r>
              <a:t/>
            </a:r>
            <a:endParaRPr sz="1100"/>
          </a:p>
          <a:p>
            <a:pPr indent="0" lvl="0" marL="0" rtl="0" algn="l">
              <a:spcBef>
                <a:spcPts val="1200"/>
              </a:spcBef>
              <a:spcAft>
                <a:spcPts val="1200"/>
              </a:spcAft>
              <a:buNone/>
            </a:pPr>
            <a:r>
              <a:t/>
            </a:r>
            <a:endParaRPr sz="1200"/>
          </a:p>
        </p:txBody>
      </p:sp>
      <p:sp>
        <p:nvSpPr>
          <p:cNvPr id="112" name="Google Shape;112;p21"/>
          <p:cNvSpPr txBox="1"/>
          <p:nvPr/>
        </p:nvSpPr>
        <p:spPr>
          <a:xfrm>
            <a:off x="109500" y="147075"/>
            <a:ext cx="83016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750">
                <a:solidFill>
                  <a:schemeClr val="accent1"/>
                </a:solidFill>
                <a:latin typeface="Amatic SC"/>
                <a:ea typeface="Amatic SC"/>
                <a:cs typeface="Amatic SC"/>
                <a:sym typeface="Amatic SC"/>
              </a:rPr>
              <a:t>FMS ATTACK</a:t>
            </a:r>
            <a:endParaRPr b="1" sz="375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sz="3750">
              <a:solidFill>
                <a:schemeClr val="dk2"/>
              </a:solidFill>
              <a:latin typeface="Amatic SC"/>
              <a:ea typeface="Amatic SC"/>
              <a:cs typeface="Amatic SC"/>
              <a:sym typeface="Amatic SC"/>
            </a:endParaRPr>
          </a:p>
        </p:txBody>
      </p:sp>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